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71" r:id="rId5"/>
    <p:sldId id="272" r:id="rId6"/>
    <p:sldId id="273" r:id="rId7"/>
    <p:sldId id="274" r:id="rId8"/>
    <p:sldId id="275" r:id="rId9"/>
    <p:sldId id="276"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45B109-30A8-46B6-8768-DFFF90BA80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F7734D-F24F-49D4-8FC7-385B64FFB1F2}">
      <dgm:prSet/>
      <dgm:spPr/>
      <dgm:t>
        <a:bodyPr/>
        <a:lstStyle/>
        <a:p>
          <a:r>
            <a:rPr lang="en-US" dirty="0"/>
            <a:t>Most Use Aging , Inefficient And Not User Friendly Technology</a:t>
          </a:r>
        </a:p>
      </dgm:t>
    </dgm:pt>
    <dgm:pt modelId="{013AB066-62CA-4373-9F67-8B347BAB5A26}" type="parTrans" cxnId="{1C6052B3-8577-4E42-8B55-EC4E28E4C90B}">
      <dgm:prSet/>
      <dgm:spPr/>
      <dgm:t>
        <a:bodyPr/>
        <a:lstStyle/>
        <a:p>
          <a:endParaRPr lang="en-US"/>
        </a:p>
      </dgm:t>
    </dgm:pt>
    <dgm:pt modelId="{A4FADF94-D26B-465A-8810-10F708F4CC26}" type="sibTrans" cxnId="{1C6052B3-8577-4E42-8B55-EC4E28E4C90B}">
      <dgm:prSet/>
      <dgm:spPr/>
      <dgm:t>
        <a:bodyPr/>
        <a:lstStyle/>
        <a:p>
          <a:endParaRPr lang="en-US"/>
        </a:p>
      </dgm:t>
    </dgm:pt>
    <dgm:pt modelId="{78B96C56-9438-4578-BC91-18EE4E9072EA}">
      <dgm:prSet/>
      <dgm:spPr/>
      <dgm:t>
        <a:bodyPr/>
        <a:lstStyle/>
        <a:p>
          <a:r>
            <a:rPr lang="en-US"/>
            <a:t>Improper use of Smart Toilet</a:t>
          </a:r>
        </a:p>
      </dgm:t>
    </dgm:pt>
    <dgm:pt modelId="{4C30394F-5DEC-45CC-8373-449249C3B03B}" type="parTrans" cxnId="{82C69F97-E81F-4364-B7F1-855C68F590CB}">
      <dgm:prSet/>
      <dgm:spPr/>
      <dgm:t>
        <a:bodyPr/>
        <a:lstStyle/>
        <a:p>
          <a:endParaRPr lang="en-US"/>
        </a:p>
      </dgm:t>
    </dgm:pt>
    <dgm:pt modelId="{194932D0-6862-44F4-AFD5-F39461BF124B}" type="sibTrans" cxnId="{82C69F97-E81F-4364-B7F1-855C68F590CB}">
      <dgm:prSet/>
      <dgm:spPr/>
      <dgm:t>
        <a:bodyPr/>
        <a:lstStyle/>
        <a:p>
          <a:endParaRPr lang="en-US"/>
        </a:p>
      </dgm:t>
    </dgm:pt>
    <dgm:pt modelId="{CB78906F-0B45-4ECD-A4E1-FC89361074E4}">
      <dgm:prSet/>
      <dgm:spPr/>
      <dgm:t>
        <a:bodyPr/>
        <a:lstStyle/>
        <a:p>
          <a:r>
            <a:rPr lang="en-US"/>
            <a:t>Higher water consumption in auto cleaning  system &amp; Clogging in perforated surface is  major headache.</a:t>
          </a:r>
        </a:p>
      </dgm:t>
    </dgm:pt>
    <dgm:pt modelId="{1CD61C15-1357-47D6-B0C9-04FF0B64C5FF}" type="parTrans" cxnId="{E01587AB-D91F-48B0-B4D1-590A594C431F}">
      <dgm:prSet/>
      <dgm:spPr/>
      <dgm:t>
        <a:bodyPr/>
        <a:lstStyle/>
        <a:p>
          <a:endParaRPr lang="en-US"/>
        </a:p>
      </dgm:t>
    </dgm:pt>
    <dgm:pt modelId="{83FD81BD-4862-4916-9F1C-66C5543112A6}" type="sibTrans" cxnId="{E01587AB-D91F-48B0-B4D1-590A594C431F}">
      <dgm:prSet/>
      <dgm:spPr/>
      <dgm:t>
        <a:bodyPr/>
        <a:lstStyle/>
        <a:p>
          <a:endParaRPr lang="en-US"/>
        </a:p>
      </dgm:t>
    </dgm:pt>
    <dgm:pt modelId="{6B256F62-878E-47EF-8DAC-DD936A814C3E}">
      <dgm:prSet/>
      <dgm:spPr/>
      <dgm:t>
        <a:bodyPr/>
        <a:lstStyle/>
        <a:p>
          <a:r>
            <a:rPr lang="en-US" dirty="0"/>
            <a:t>Recent technology is not viable in remote location where electricity is not available </a:t>
          </a:r>
        </a:p>
      </dgm:t>
    </dgm:pt>
    <dgm:pt modelId="{168F26F5-5C33-403A-AB14-7697029DADAE}" type="parTrans" cxnId="{E11CBBF9-AFEB-435F-8C1C-9B8D50493F80}">
      <dgm:prSet/>
      <dgm:spPr/>
      <dgm:t>
        <a:bodyPr/>
        <a:lstStyle/>
        <a:p>
          <a:endParaRPr lang="en-US"/>
        </a:p>
      </dgm:t>
    </dgm:pt>
    <dgm:pt modelId="{3E9E924E-7010-4A49-9B67-8BF9BC09D894}" type="sibTrans" cxnId="{E11CBBF9-AFEB-435F-8C1C-9B8D50493F80}">
      <dgm:prSet/>
      <dgm:spPr/>
      <dgm:t>
        <a:bodyPr/>
        <a:lstStyle/>
        <a:p>
          <a:endParaRPr lang="en-US"/>
        </a:p>
      </dgm:t>
    </dgm:pt>
    <dgm:pt modelId="{DA8B575A-BBAB-467B-9D28-F57AA753750B}">
      <dgm:prSet/>
      <dgm:spPr/>
      <dgm:t>
        <a:bodyPr/>
        <a:lstStyle/>
        <a:p>
          <a:r>
            <a:rPr lang="en-US"/>
            <a:t>Maintenance &amp; Health </a:t>
          </a:r>
        </a:p>
      </dgm:t>
    </dgm:pt>
    <dgm:pt modelId="{6484B6BE-E153-454F-8C4F-37A7FF11E193}" type="parTrans" cxnId="{7B8D22CB-3E30-40FC-BF99-2F349B4282E2}">
      <dgm:prSet/>
      <dgm:spPr/>
      <dgm:t>
        <a:bodyPr/>
        <a:lstStyle/>
        <a:p>
          <a:endParaRPr lang="en-US"/>
        </a:p>
      </dgm:t>
    </dgm:pt>
    <dgm:pt modelId="{7C1E4A3E-F3A5-4679-98FC-7AA6D1CB59A6}" type="sibTrans" cxnId="{7B8D22CB-3E30-40FC-BF99-2F349B4282E2}">
      <dgm:prSet/>
      <dgm:spPr/>
      <dgm:t>
        <a:bodyPr/>
        <a:lstStyle/>
        <a:p>
          <a:endParaRPr lang="en-US"/>
        </a:p>
      </dgm:t>
    </dgm:pt>
    <dgm:pt modelId="{7B3A66CB-F74B-4604-9757-49C5E01E50B1}">
      <dgm:prSet/>
      <dgm:spPr/>
      <dgm:t>
        <a:bodyPr/>
        <a:lstStyle/>
        <a:p>
          <a:r>
            <a:rPr lang="en-US"/>
            <a:t>Regular maintenance issue of sensor base  auto flush system &amp; tracking about it.</a:t>
          </a:r>
        </a:p>
      </dgm:t>
    </dgm:pt>
    <dgm:pt modelId="{0441DB07-6EE0-4F95-A01A-3FBDE87568EE}" type="parTrans" cxnId="{FA967946-6475-4A88-953F-23C6C2590904}">
      <dgm:prSet/>
      <dgm:spPr/>
      <dgm:t>
        <a:bodyPr/>
        <a:lstStyle/>
        <a:p>
          <a:endParaRPr lang="en-US"/>
        </a:p>
      </dgm:t>
    </dgm:pt>
    <dgm:pt modelId="{F1E408AC-EE66-44CF-9352-8116836B4489}" type="sibTrans" cxnId="{FA967946-6475-4A88-953F-23C6C2590904}">
      <dgm:prSet/>
      <dgm:spPr/>
      <dgm:t>
        <a:bodyPr/>
        <a:lstStyle/>
        <a:p>
          <a:endParaRPr lang="en-US"/>
        </a:p>
      </dgm:t>
    </dgm:pt>
    <dgm:pt modelId="{AE670013-20C8-48B6-B311-B1155A9A888B}">
      <dgm:prSet/>
      <dgm:spPr/>
      <dgm:t>
        <a:bodyPr/>
        <a:lstStyle/>
        <a:p>
          <a:r>
            <a:rPr lang="en-US"/>
            <a:t>To maintain the balance between  hygiene of sanitation palace and health condition of  civic worker is biggest concern. </a:t>
          </a:r>
        </a:p>
      </dgm:t>
    </dgm:pt>
    <dgm:pt modelId="{AB9C3C57-6526-4AEF-934E-C84651FC6A47}" type="parTrans" cxnId="{3BADBDF5-6E89-4867-B9D4-F5C431ABBB73}">
      <dgm:prSet/>
      <dgm:spPr/>
      <dgm:t>
        <a:bodyPr/>
        <a:lstStyle/>
        <a:p>
          <a:endParaRPr lang="en-US"/>
        </a:p>
      </dgm:t>
    </dgm:pt>
    <dgm:pt modelId="{1550B3D4-175E-4484-94F3-39201233175A}" type="sibTrans" cxnId="{3BADBDF5-6E89-4867-B9D4-F5C431ABBB73}">
      <dgm:prSet/>
      <dgm:spPr/>
      <dgm:t>
        <a:bodyPr/>
        <a:lstStyle/>
        <a:p>
          <a:endParaRPr lang="en-US"/>
        </a:p>
      </dgm:t>
    </dgm:pt>
    <dgm:pt modelId="{65EA3779-202A-4114-A07C-83E40AAA9D80}">
      <dgm:prSet/>
      <dgm:spPr/>
      <dgm:t>
        <a:bodyPr/>
        <a:lstStyle/>
        <a:p>
          <a:r>
            <a:rPr lang="en-US" dirty="0"/>
            <a:t>Cost &amp; Habit</a:t>
          </a:r>
        </a:p>
      </dgm:t>
    </dgm:pt>
    <dgm:pt modelId="{E0FF696B-2928-4874-9F43-A7E5CDAE95F9}" type="parTrans" cxnId="{807849D0-D0F7-4280-A63B-8ABEC96FB622}">
      <dgm:prSet/>
      <dgm:spPr/>
      <dgm:t>
        <a:bodyPr/>
        <a:lstStyle/>
        <a:p>
          <a:endParaRPr lang="en-US"/>
        </a:p>
      </dgm:t>
    </dgm:pt>
    <dgm:pt modelId="{8811BD60-FE47-4205-B4FB-159AA3228EF5}" type="sibTrans" cxnId="{807849D0-D0F7-4280-A63B-8ABEC96FB622}">
      <dgm:prSet/>
      <dgm:spPr/>
      <dgm:t>
        <a:bodyPr/>
        <a:lstStyle/>
        <a:p>
          <a:endParaRPr lang="en-US"/>
        </a:p>
      </dgm:t>
    </dgm:pt>
    <dgm:pt modelId="{78A3F5BB-8497-4CF2-B645-C8FB771083C8}">
      <dgm:prSet/>
      <dgm:spPr/>
      <dgm:t>
        <a:bodyPr/>
        <a:lstStyle/>
        <a:p>
          <a:r>
            <a:rPr lang="en-US" dirty="0"/>
            <a:t>Smart Toilet  is not affordable Solution in retail market to create the centralize free enterprise  for  Sanitation Economy.</a:t>
          </a:r>
        </a:p>
      </dgm:t>
    </dgm:pt>
    <dgm:pt modelId="{B314EEB1-C345-4FFA-85AB-8FC99E7B7F30}" type="parTrans" cxnId="{12DC8692-AF5C-4334-9FFB-877A7DF636A3}">
      <dgm:prSet/>
      <dgm:spPr/>
      <dgm:t>
        <a:bodyPr/>
        <a:lstStyle/>
        <a:p>
          <a:endParaRPr lang="en-US"/>
        </a:p>
      </dgm:t>
    </dgm:pt>
    <dgm:pt modelId="{F59758D3-3DC1-4448-8637-DFEDB0401649}" type="sibTrans" cxnId="{12DC8692-AF5C-4334-9FFB-877A7DF636A3}">
      <dgm:prSet/>
      <dgm:spPr/>
      <dgm:t>
        <a:bodyPr/>
        <a:lstStyle/>
        <a:p>
          <a:endParaRPr lang="en-US"/>
        </a:p>
      </dgm:t>
    </dgm:pt>
    <dgm:pt modelId="{6320BF3A-D450-4AA6-B875-359F9B1B84FB}">
      <dgm:prSet/>
      <dgm:spPr/>
      <dgm:t>
        <a:bodyPr/>
        <a:lstStyle/>
        <a:p>
          <a:r>
            <a:rPr lang="en-US" dirty="0"/>
            <a:t>Public forget about flushing in economy toilet </a:t>
          </a:r>
        </a:p>
      </dgm:t>
    </dgm:pt>
    <dgm:pt modelId="{E290AC34-D33D-4567-B9E0-3F2BE063D945}" type="parTrans" cxnId="{FB60552C-8279-4C63-BC85-A0B86C36A6DD}">
      <dgm:prSet/>
      <dgm:spPr/>
      <dgm:t>
        <a:bodyPr/>
        <a:lstStyle/>
        <a:p>
          <a:endParaRPr lang="en-US"/>
        </a:p>
      </dgm:t>
    </dgm:pt>
    <dgm:pt modelId="{5EA9A030-C2A6-4C3C-BA45-276C8F8E375D}" type="sibTrans" cxnId="{FB60552C-8279-4C63-BC85-A0B86C36A6DD}">
      <dgm:prSet/>
      <dgm:spPr/>
      <dgm:t>
        <a:bodyPr/>
        <a:lstStyle/>
        <a:p>
          <a:endParaRPr lang="en-US"/>
        </a:p>
      </dgm:t>
    </dgm:pt>
    <dgm:pt modelId="{C026AAD4-470B-494F-911A-0DA3AB2B88F8}" type="pres">
      <dgm:prSet presAssocID="{1945B109-30A8-46B6-8768-DFFF90BA807B}" presName="linear" presStyleCnt="0">
        <dgm:presLayoutVars>
          <dgm:animLvl val="lvl"/>
          <dgm:resizeHandles val="exact"/>
        </dgm:presLayoutVars>
      </dgm:prSet>
      <dgm:spPr/>
    </dgm:pt>
    <dgm:pt modelId="{53409566-81A8-4DB5-B1D8-B06CACABDE51}" type="pres">
      <dgm:prSet presAssocID="{42F7734D-F24F-49D4-8FC7-385B64FFB1F2}" presName="parentText" presStyleLbl="node1" presStyleIdx="0" presStyleCnt="3">
        <dgm:presLayoutVars>
          <dgm:chMax val="0"/>
          <dgm:bulletEnabled val="1"/>
        </dgm:presLayoutVars>
      </dgm:prSet>
      <dgm:spPr/>
    </dgm:pt>
    <dgm:pt modelId="{EE2BE6F8-B638-4C99-9EAD-883669EB6CF1}" type="pres">
      <dgm:prSet presAssocID="{42F7734D-F24F-49D4-8FC7-385B64FFB1F2}" presName="childText" presStyleLbl="revTx" presStyleIdx="0" presStyleCnt="3">
        <dgm:presLayoutVars>
          <dgm:bulletEnabled val="1"/>
        </dgm:presLayoutVars>
      </dgm:prSet>
      <dgm:spPr/>
    </dgm:pt>
    <dgm:pt modelId="{6474EA0D-2C8B-4038-AB69-256D3903681A}" type="pres">
      <dgm:prSet presAssocID="{DA8B575A-BBAB-467B-9D28-F57AA753750B}" presName="parentText" presStyleLbl="node1" presStyleIdx="1" presStyleCnt="3">
        <dgm:presLayoutVars>
          <dgm:chMax val="0"/>
          <dgm:bulletEnabled val="1"/>
        </dgm:presLayoutVars>
      </dgm:prSet>
      <dgm:spPr/>
    </dgm:pt>
    <dgm:pt modelId="{A1F24F8A-E1ED-4032-9B04-307648304F23}" type="pres">
      <dgm:prSet presAssocID="{DA8B575A-BBAB-467B-9D28-F57AA753750B}" presName="childText" presStyleLbl="revTx" presStyleIdx="1" presStyleCnt="3">
        <dgm:presLayoutVars>
          <dgm:bulletEnabled val="1"/>
        </dgm:presLayoutVars>
      </dgm:prSet>
      <dgm:spPr/>
    </dgm:pt>
    <dgm:pt modelId="{420C9AB3-1BF8-46FB-94A7-FC721BF9B313}" type="pres">
      <dgm:prSet presAssocID="{65EA3779-202A-4114-A07C-83E40AAA9D80}" presName="parentText" presStyleLbl="node1" presStyleIdx="2" presStyleCnt="3">
        <dgm:presLayoutVars>
          <dgm:chMax val="0"/>
          <dgm:bulletEnabled val="1"/>
        </dgm:presLayoutVars>
      </dgm:prSet>
      <dgm:spPr/>
    </dgm:pt>
    <dgm:pt modelId="{C61432FA-1F46-4BD2-A34A-CED9F9DDE3A4}" type="pres">
      <dgm:prSet presAssocID="{65EA3779-202A-4114-A07C-83E40AAA9D80}" presName="childText" presStyleLbl="revTx" presStyleIdx="2" presStyleCnt="3">
        <dgm:presLayoutVars>
          <dgm:bulletEnabled val="1"/>
        </dgm:presLayoutVars>
      </dgm:prSet>
      <dgm:spPr/>
    </dgm:pt>
  </dgm:ptLst>
  <dgm:cxnLst>
    <dgm:cxn modelId="{92AB8206-EACF-4818-9016-DFA8BA8D9385}" type="presOf" srcId="{65EA3779-202A-4114-A07C-83E40AAA9D80}" destId="{420C9AB3-1BF8-46FB-94A7-FC721BF9B313}" srcOrd="0" destOrd="0" presId="urn:microsoft.com/office/officeart/2005/8/layout/vList2"/>
    <dgm:cxn modelId="{6FE06A11-DAAA-40FE-973D-25A20797B270}" type="presOf" srcId="{78A3F5BB-8497-4CF2-B645-C8FB771083C8}" destId="{C61432FA-1F46-4BD2-A34A-CED9F9DDE3A4}" srcOrd="0" destOrd="0" presId="urn:microsoft.com/office/officeart/2005/8/layout/vList2"/>
    <dgm:cxn modelId="{0674FB19-071E-4C34-9350-0D1A204005B3}" type="presOf" srcId="{1945B109-30A8-46B6-8768-DFFF90BA807B}" destId="{C026AAD4-470B-494F-911A-0DA3AB2B88F8}" srcOrd="0" destOrd="0" presId="urn:microsoft.com/office/officeart/2005/8/layout/vList2"/>
    <dgm:cxn modelId="{F31A1721-6E77-4185-BF1F-FA9F7C73C54A}" type="presOf" srcId="{42F7734D-F24F-49D4-8FC7-385B64FFB1F2}" destId="{53409566-81A8-4DB5-B1D8-B06CACABDE51}" srcOrd="0" destOrd="0" presId="urn:microsoft.com/office/officeart/2005/8/layout/vList2"/>
    <dgm:cxn modelId="{FB60552C-8279-4C63-BC85-A0B86C36A6DD}" srcId="{65EA3779-202A-4114-A07C-83E40AAA9D80}" destId="{6320BF3A-D450-4AA6-B875-359F9B1B84FB}" srcOrd="1" destOrd="0" parTransId="{E290AC34-D33D-4567-B9E0-3F2BE063D945}" sibTransId="{5EA9A030-C2A6-4C3C-BA45-276C8F8E375D}"/>
    <dgm:cxn modelId="{FA967946-6475-4A88-953F-23C6C2590904}" srcId="{DA8B575A-BBAB-467B-9D28-F57AA753750B}" destId="{7B3A66CB-F74B-4604-9757-49C5E01E50B1}" srcOrd="0" destOrd="0" parTransId="{0441DB07-6EE0-4F95-A01A-3FBDE87568EE}" sibTransId="{F1E408AC-EE66-44CF-9352-8116836B4489}"/>
    <dgm:cxn modelId="{43AD364F-8B06-4262-B2E0-39D736285B33}" type="presOf" srcId="{6B256F62-878E-47EF-8DAC-DD936A814C3E}" destId="{EE2BE6F8-B638-4C99-9EAD-883669EB6CF1}" srcOrd="0" destOrd="2" presId="urn:microsoft.com/office/officeart/2005/8/layout/vList2"/>
    <dgm:cxn modelId="{0755A06F-BE7D-4AC6-9E5E-BBB0F15DA8AC}" type="presOf" srcId="{6320BF3A-D450-4AA6-B875-359F9B1B84FB}" destId="{C61432FA-1F46-4BD2-A34A-CED9F9DDE3A4}" srcOrd="0" destOrd="1" presId="urn:microsoft.com/office/officeart/2005/8/layout/vList2"/>
    <dgm:cxn modelId="{94BEC97D-A666-44E6-B7A1-973CE005C317}" type="presOf" srcId="{7B3A66CB-F74B-4604-9757-49C5E01E50B1}" destId="{A1F24F8A-E1ED-4032-9B04-307648304F23}" srcOrd="0" destOrd="0" presId="urn:microsoft.com/office/officeart/2005/8/layout/vList2"/>
    <dgm:cxn modelId="{12DC8692-AF5C-4334-9FFB-877A7DF636A3}" srcId="{65EA3779-202A-4114-A07C-83E40AAA9D80}" destId="{78A3F5BB-8497-4CF2-B645-C8FB771083C8}" srcOrd="0" destOrd="0" parTransId="{B314EEB1-C345-4FFA-85AB-8FC99E7B7F30}" sibTransId="{F59758D3-3DC1-4448-8637-DFEDB0401649}"/>
    <dgm:cxn modelId="{82C69F97-E81F-4364-B7F1-855C68F590CB}" srcId="{42F7734D-F24F-49D4-8FC7-385B64FFB1F2}" destId="{78B96C56-9438-4578-BC91-18EE4E9072EA}" srcOrd="0" destOrd="0" parTransId="{4C30394F-5DEC-45CC-8373-449249C3B03B}" sibTransId="{194932D0-6862-44F4-AFD5-F39461BF124B}"/>
    <dgm:cxn modelId="{E01587AB-D91F-48B0-B4D1-590A594C431F}" srcId="{42F7734D-F24F-49D4-8FC7-385B64FFB1F2}" destId="{CB78906F-0B45-4ECD-A4E1-FC89361074E4}" srcOrd="1" destOrd="0" parTransId="{1CD61C15-1357-47D6-B0C9-04FF0B64C5FF}" sibTransId="{83FD81BD-4862-4916-9F1C-66C5543112A6}"/>
    <dgm:cxn modelId="{1C6052B3-8577-4E42-8B55-EC4E28E4C90B}" srcId="{1945B109-30A8-46B6-8768-DFFF90BA807B}" destId="{42F7734D-F24F-49D4-8FC7-385B64FFB1F2}" srcOrd="0" destOrd="0" parTransId="{013AB066-62CA-4373-9F67-8B347BAB5A26}" sibTransId="{A4FADF94-D26B-465A-8810-10F708F4CC26}"/>
    <dgm:cxn modelId="{E58D61C4-6EF7-45AC-9634-8070F2D654EE}" type="presOf" srcId="{78B96C56-9438-4578-BC91-18EE4E9072EA}" destId="{EE2BE6F8-B638-4C99-9EAD-883669EB6CF1}" srcOrd="0" destOrd="0" presId="urn:microsoft.com/office/officeart/2005/8/layout/vList2"/>
    <dgm:cxn modelId="{7B8D22CB-3E30-40FC-BF99-2F349B4282E2}" srcId="{1945B109-30A8-46B6-8768-DFFF90BA807B}" destId="{DA8B575A-BBAB-467B-9D28-F57AA753750B}" srcOrd="1" destOrd="0" parTransId="{6484B6BE-E153-454F-8C4F-37A7FF11E193}" sibTransId="{7C1E4A3E-F3A5-4679-98FC-7AA6D1CB59A6}"/>
    <dgm:cxn modelId="{7C7A2FCC-DC9C-462C-A66E-20735F284351}" type="presOf" srcId="{CB78906F-0B45-4ECD-A4E1-FC89361074E4}" destId="{EE2BE6F8-B638-4C99-9EAD-883669EB6CF1}" srcOrd="0" destOrd="1" presId="urn:microsoft.com/office/officeart/2005/8/layout/vList2"/>
    <dgm:cxn modelId="{807849D0-D0F7-4280-A63B-8ABEC96FB622}" srcId="{1945B109-30A8-46B6-8768-DFFF90BA807B}" destId="{65EA3779-202A-4114-A07C-83E40AAA9D80}" srcOrd="2" destOrd="0" parTransId="{E0FF696B-2928-4874-9F43-A7E5CDAE95F9}" sibTransId="{8811BD60-FE47-4205-B4FB-159AA3228EF5}"/>
    <dgm:cxn modelId="{E83BD0EF-4E8D-48D9-82DB-61927F75DF6B}" type="presOf" srcId="{AE670013-20C8-48B6-B311-B1155A9A888B}" destId="{A1F24F8A-E1ED-4032-9B04-307648304F23}" srcOrd="0" destOrd="1" presId="urn:microsoft.com/office/officeart/2005/8/layout/vList2"/>
    <dgm:cxn modelId="{7B2021F5-B8C4-4517-9CA5-B662BC68CED6}" type="presOf" srcId="{DA8B575A-BBAB-467B-9D28-F57AA753750B}" destId="{6474EA0D-2C8B-4038-AB69-256D3903681A}" srcOrd="0" destOrd="0" presId="urn:microsoft.com/office/officeart/2005/8/layout/vList2"/>
    <dgm:cxn modelId="{3BADBDF5-6E89-4867-B9D4-F5C431ABBB73}" srcId="{DA8B575A-BBAB-467B-9D28-F57AA753750B}" destId="{AE670013-20C8-48B6-B311-B1155A9A888B}" srcOrd="1" destOrd="0" parTransId="{AB9C3C57-6526-4AEF-934E-C84651FC6A47}" sibTransId="{1550B3D4-175E-4484-94F3-39201233175A}"/>
    <dgm:cxn modelId="{E11CBBF9-AFEB-435F-8C1C-9B8D50493F80}" srcId="{42F7734D-F24F-49D4-8FC7-385B64FFB1F2}" destId="{6B256F62-878E-47EF-8DAC-DD936A814C3E}" srcOrd="2" destOrd="0" parTransId="{168F26F5-5C33-403A-AB14-7697029DADAE}" sibTransId="{3E9E924E-7010-4A49-9B67-8BF9BC09D894}"/>
    <dgm:cxn modelId="{5F962597-EA9F-4E30-A98A-3EEF72CEE5AC}" type="presParOf" srcId="{C026AAD4-470B-494F-911A-0DA3AB2B88F8}" destId="{53409566-81A8-4DB5-B1D8-B06CACABDE51}" srcOrd="0" destOrd="0" presId="urn:microsoft.com/office/officeart/2005/8/layout/vList2"/>
    <dgm:cxn modelId="{7C8306AE-26C3-4341-A3F6-E4545F65CE79}" type="presParOf" srcId="{C026AAD4-470B-494F-911A-0DA3AB2B88F8}" destId="{EE2BE6F8-B638-4C99-9EAD-883669EB6CF1}" srcOrd="1" destOrd="0" presId="urn:microsoft.com/office/officeart/2005/8/layout/vList2"/>
    <dgm:cxn modelId="{5E4A7E64-4AE3-4DF5-B4F1-E00B9DBB5B98}" type="presParOf" srcId="{C026AAD4-470B-494F-911A-0DA3AB2B88F8}" destId="{6474EA0D-2C8B-4038-AB69-256D3903681A}" srcOrd="2" destOrd="0" presId="urn:microsoft.com/office/officeart/2005/8/layout/vList2"/>
    <dgm:cxn modelId="{395C78B2-A27A-46DD-AC71-D7339C7A20D6}" type="presParOf" srcId="{C026AAD4-470B-494F-911A-0DA3AB2B88F8}" destId="{A1F24F8A-E1ED-4032-9B04-307648304F23}" srcOrd="3" destOrd="0" presId="urn:microsoft.com/office/officeart/2005/8/layout/vList2"/>
    <dgm:cxn modelId="{8C98EA41-BAEA-4FD9-BB4C-D23468580ACA}" type="presParOf" srcId="{C026AAD4-470B-494F-911A-0DA3AB2B88F8}" destId="{420C9AB3-1BF8-46FB-94A7-FC721BF9B313}" srcOrd="4" destOrd="0" presId="urn:microsoft.com/office/officeart/2005/8/layout/vList2"/>
    <dgm:cxn modelId="{6CDF62C3-49A2-46FF-A4E8-36652FB76609}" type="presParOf" srcId="{C026AAD4-470B-494F-911A-0DA3AB2B88F8}" destId="{C61432FA-1F46-4BD2-A34A-CED9F9DDE3A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01987-0537-49EC-B52A-6D0867B52ACD}" type="doc">
      <dgm:prSet loTypeId="urn:microsoft.com/office/officeart/2005/8/layout/cycle5" loCatId="cycle" qsTypeId="urn:microsoft.com/office/officeart/2005/8/quickstyle/simple1" qsCatId="simple" csTypeId="urn:microsoft.com/office/officeart/2005/8/colors/colorful1" csCatId="colorful"/>
      <dgm:spPr/>
      <dgm:t>
        <a:bodyPr/>
        <a:lstStyle/>
        <a:p>
          <a:endParaRPr lang="en-US"/>
        </a:p>
      </dgm:t>
    </dgm:pt>
    <dgm:pt modelId="{A71B63E1-A4D4-400B-A306-06876C7E25E9}">
      <dgm:prSet/>
      <dgm:spPr/>
      <dgm:t>
        <a:bodyPr/>
        <a:lstStyle/>
        <a:p>
          <a:r>
            <a:rPr lang="en-US"/>
            <a:t>Best Case Scenario : Becomes market leader in sanitation sector, 3700Cr. In yearly Revenue</a:t>
          </a:r>
        </a:p>
      </dgm:t>
    </dgm:pt>
    <dgm:pt modelId="{083EF95A-B27A-4CB6-B00E-733CB7EEE193}" type="parTrans" cxnId="{6ED7CFBE-8E29-4F68-9AA7-444DA54FC02A}">
      <dgm:prSet/>
      <dgm:spPr/>
      <dgm:t>
        <a:bodyPr/>
        <a:lstStyle/>
        <a:p>
          <a:endParaRPr lang="en-US"/>
        </a:p>
      </dgm:t>
    </dgm:pt>
    <dgm:pt modelId="{B5FAEE3F-3793-4E3F-AA0F-A79B26B25A4A}" type="sibTrans" cxnId="{6ED7CFBE-8E29-4F68-9AA7-444DA54FC02A}">
      <dgm:prSet/>
      <dgm:spPr/>
      <dgm:t>
        <a:bodyPr/>
        <a:lstStyle/>
        <a:p>
          <a:endParaRPr lang="en-US"/>
        </a:p>
      </dgm:t>
    </dgm:pt>
    <dgm:pt modelId="{2DF91A5D-E638-4EBE-B794-14FDDF83BEE5}">
      <dgm:prSet/>
      <dgm:spPr/>
      <dgm:t>
        <a:bodyPr/>
        <a:lstStyle/>
        <a:p>
          <a:r>
            <a:rPr lang="en-US"/>
            <a:t>Realistic Success Scenario : To Cover the 35% Sanitation market and Generate the  900Cr. In yearly Revenue</a:t>
          </a:r>
        </a:p>
      </dgm:t>
    </dgm:pt>
    <dgm:pt modelId="{61F69CF4-80A5-4BA1-8443-D2E0E6944FDB}" type="parTrans" cxnId="{EFB3A3B3-E440-49DB-9990-E5EEC13287B5}">
      <dgm:prSet/>
      <dgm:spPr/>
      <dgm:t>
        <a:bodyPr/>
        <a:lstStyle/>
        <a:p>
          <a:endParaRPr lang="en-US"/>
        </a:p>
      </dgm:t>
    </dgm:pt>
    <dgm:pt modelId="{FC5C6F53-828E-4551-9720-071AE85C6D79}" type="sibTrans" cxnId="{EFB3A3B3-E440-49DB-9990-E5EEC13287B5}">
      <dgm:prSet/>
      <dgm:spPr/>
      <dgm:t>
        <a:bodyPr/>
        <a:lstStyle/>
        <a:p>
          <a:endParaRPr lang="en-US"/>
        </a:p>
      </dgm:t>
    </dgm:pt>
    <dgm:pt modelId="{B71C93B7-037A-458D-BD8B-E4127AA3FD0C}">
      <dgm:prSet/>
      <dgm:spPr/>
      <dgm:t>
        <a:bodyPr/>
        <a:lstStyle/>
        <a:p>
          <a:r>
            <a:rPr lang="en-US"/>
            <a:t>Worst Case Scenario : To cover the open market and municipal corporation of 100 city and generate the 246 Cr. In yearly Revenue</a:t>
          </a:r>
        </a:p>
      </dgm:t>
    </dgm:pt>
    <dgm:pt modelId="{B6A48171-A0DE-4CFD-B6D6-226B63224A09}" type="parTrans" cxnId="{67CCDB48-4F49-4E26-8AE0-FDF6053E7481}">
      <dgm:prSet/>
      <dgm:spPr/>
      <dgm:t>
        <a:bodyPr/>
        <a:lstStyle/>
        <a:p>
          <a:endParaRPr lang="en-US"/>
        </a:p>
      </dgm:t>
    </dgm:pt>
    <dgm:pt modelId="{C5FFD5A6-AA4E-49AD-978F-CED65DAB4EC1}" type="sibTrans" cxnId="{67CCDB48-4F49-4E26-8AE0-FDF6053E7481}">
      <dgm:prSet/>
      <dgm:spPr/>
      <dgm:t>
        <a:bodyPr/>
        <a:lstStyle/>
        <a:p>
          <a:endParaRPr lang="en-US"/>
        </a:p>
      </dgm:t>
    </dgm:pt>
    <dgm:pt modelId="{AF471950-998D-4E47-9A7F-7F8091A6D8DA}" type="pres">
      <dgm:prSet presAssocID="{D5001987-0537-49EC-B52A-6D0867B52ACD}" presName="cycle" presStyleCnt="0">
        <dgm:presLayoutVars>
          <dgm:dir/>
          <dgm:resizeHandles val="exact"/>
        </dgm:presLayoutVars>
      </dgm:prSet>
      <dgm:spPr/>
    </dgm:pt>
    <dgm:pt modelId="{2C4DAF2B-9BFC-4449-9EEE-FB5846B6ED97}" type="pres">
      <dgm:prSet presAssocID="{A71B63E1-A4D4-400B-A306-06876C7E25E9}" presName="node" presStyleLbl="node1" presStyleIdx="0" presStyleCnt="3">
        <dgm:presLayoutVars>
          <dgm:bulletEnabled val="1"/>
        </dgm:presLayoutVars>
      </dgm:prSet>
      <dgm:spPr/>
    </dgm:pt>
    <dgm:pt modelId="{2AA6CCEF-DA08-429F-8837-0416314A24D5}" type="pres">
      <dgm:prSet presAssocID="{A71B63E1-A4D4-400B-A306-06876C7E25E9}" presName="spNode" presStyleCnt="0"/>
      <dgm:spPr/>
    </dgm:pt>
    <dgm:pt modelId="{603AAE93-1D5F-4FD8-8BC9-58C8746B78A4}" type="pres">
      <dgm:prSet presAssocID="{B5FAEE3F-3793-4E3F-AA0F-A79B26B25A4A}" presName="sibTrans" presStyleLbl="sibTrans1D1" presStyleIdx="0" presStyleCnt="3"/>
      <dgm:spPr/>
    </dgm:pt>
    <dgm:pt modelId="{43443330-A53E-4DBD-A29D-B250DC4B9B8E}" type="pres">
      <dgm:prSet presAssocID="{2DF91A5D-E638-4EBE-B794-14FDDF83BEE5}" presName="node" presStyleLbl="node1" presStyleIdx="1" presStyleCnt="3">
        <dgm:presLayoutVars>
          <dgm:bulletEnabled val="1"/>
        </dgm:presLayoutVars>
      </dgm:prSet>
      <dgm:spPr/>
    </dgm:pt>
    <dgm:pt modelId="{C82CEBD1-B873-45F7-A7CC-BAA49227A5CB}" type="pres">
      <dgm:prSet presAssocID="{2DF91A5D-E638-4EBE-B794-14FDDF83BEE5}" presName="spNode" presStyleCnt="0"/>
      <dgm:spPr/>
    </dgm:pt>
    <dgm:pt modelId="{92C0A55D-998C-4A72-A45C-9517F81D8A3B}" type="pres">
      <dgm:prSet presAssocID="{FC5C6F53-828E-4551-9720-071AE85C6D79}" presName="sibTrans" presStyleLbl="sibTrans1D1" presStyleIdx="1" presStyleCnt="3"/>
      <dgm:spPr/>
    </dgm:pt>
    <dgm:pt modelId="{42F56592-F31E-4D54-BFEF-E077AB5A1AD2}" type="pres">
      <dgm:prSet presAssocID="{B71C93B7-037A-458D-BD8B-E4127AA3FD0C}" presName="node" presStyleLbl="node1" presStyleIdx="2" presStyleCnt="3">
        <dgm:presLayoutVars>
          <dgm:bulletEnabled val="1"/>
        </dgm:presLayoutVars>
      </dgm:prSet>
      <dgm:spPr/>
    </dgm:pt>
    <dgm:pt modelId="{A766CED7-C5CA-4EBC-B2D8-B963286ABB99}" type="pres">
      <dgm:prSet presAssocID="{B71C93B7-037A-458D-BD8B-E4127AA3FD0C}" presName="spNode" presStyleCnt="0"/>
      <dgm:spPr/>
    </dgm:pt>
    <dgm:pt modelId="{FA25079B-DD1B-4911-B3F8-300EEEDEE1C2}" type="pres">
      <dgm:prSet presAssocID="{C5FFD5A6-AA4E-49AD-978F-CED65DAB4EC1}" presName="sibTrans" presStyleLbl="sibTrans1D1" presStyleIdx="2" presStyleCnt="3"/>
      <dgm:spPr/>
    </dgm:pt>
  </dgm:ptLst>
  <dgm:cxnLst>
    <dgm:cxn modelId="{F281F636-12C4-4707-9B83-C943A142E76D}" type="presOf" srcId="{FC5C6F53-828E-4551-9720-071AE85C6D79}" destId="{92C0A55D-998C-4A72-A45C-9517F81D8A3B}" srcOrd="0" destOrd="0" presId="urn:microsoft.com/office/officeart/2005/8/layout/cycle5"/>
    <dgm:cxn modelId="{67CCDB48-4F49-4E26-8AE0-FDF6053E7481}" srcId="{D5001987-0537-49EC-B52A-6D0867B52ACD}" destId="{B71C93B7-037A-458D-BD8B-E4127AA3FD0C}" srcOrd="2" destOrd="0" parTransId="{B6A48171-A0DE-4CFD-B6D6-226B63224A09}" sibTransId="{C5FFD5A6-AA4E-49AD-978F-CED65DAB4EC1}"/>
    <dgm:cxn modelId="{05F97256-BD9F-4311-89ED-A676E15216AB}" type="presOf" srcId="{B5FAEE3F-3793-4E3F-AA0F-A79B26B25A4A}" destId="{603AAE93-1D5F-4FD8-8BC9-58C8746B78A4}" srcOrd="0" destOrd="0" presId="urn:microsoft.com/office/officeart/2005/8/layout/cycle5"/>
    <dgm:cxn modelId="{1E683184-813D-412B-8A39-4C2BB1BA9387}" type="presOf" srcId="{B71C93B7-037A-458D-BD8B-E4127AA3FD0C}" destId="{42F56592-F31E-4D54-BFEF-E077AB5A1AD2}" srcOrd="0" destOrd="0" presId="urn:microsoft.com/office/officeart/2005/8/layout/cycle5"/>
    <dgm:cxn modelId="{FDEA02B0-BC57-43BD-8996-41116970007D}" type="presOf" srcId="{A71B63E1-A4D4-400B-A306-06876C7E25E9}" destId="{2C4DAF2B-9BFC-4449-9EEE-FB5846B6ED97}" srcOrd="0" destOrd="0" presId="urn:microsoft.com/office/officeart/2005/8/layout/cycle5"/>
    <dgm:cxn modelId="{EFB3A3B3-E440-49DB-9990-E5EEC13287B5}" srcId="{D5001987-0537-49EC-B52A-6D0867B52ACD}" destId="{2DF91A5D-E638-4EBE-B794-14FDDF83BEE5}" srcOrd="1" destOrd="0" parTransId="{61F69CF4-80A5-4BA1-8443-D2E0E6944FDB}" sibTransId="{FC5C6F53-828E-4551-9720-071AE85C6D79}"/>
    <dgm:cxn modelId="{6ED7CFBE-8E29-4F68-9AA7-444DA54FC02A}" srcId="{D5001987-0537-49EC-B52A-6D0867B52ACD}" destId="{A71B63E1-A4D4-400B-A306-06876C7E25E9}" srcOrd="0" destOrd="0" parTransId="{083EF95A-B27A-4CB6-B00E-733CB7EEE193}" sibTransId="{B5FAEE3F-3793-4E3F-AA0F-A79B26B25A4A}"/>
    <dgm:cxn modelId="{D8D568CD-3D15-4D0B-8759-ECB5E45CE192}" type="presOf" srcId="{D5001987-0537-49EC-B52A-6D0867B52ACD}" destId="{AF471950-998D-4E47-9A7F-7F8091A6D8DA}" srcOrd="0" destOrd="0" presId="urn:microsoft.com/office/officeart/2005/8/layout/cycle5"/>
    <dgm:cxn modelId="{F55B48E1-0B81-4528-8982-772DA1B023E4}" type="presOf" srcId="{2DF91A5D-E638-4EBE-B794-14FDDF83BEE5}" destId="{43443330-A53E-4DBD-A29D-B250DC4B9B8E}" srcOrd="0" destOrd="0" presId="urn:microsoft.com/office/officeart/2005/8/layout/cycle5"/>
    <dgm:cxn modelId="{FCFD97FC-CD2A-4154-B8D8-F548081C83DE}" type="presOf" srcId="{C5FFD5A6-AA4E-49AD-978F-CED65DAB4EC1}" destId="{FA25079B-DD1B-4911-B3F8-300EEEDEE1C2}" srcOrd="0" destOrd="0" presId="urn:microsoft.com/office/officeart/2005/8/layout/cycle5"/>
    <dgm:cxn modelId="{3CA8A9EC-04EF-4C98-A078-BBB9A23EC6A2}" type="presParOf" srcId="{AF471950-998D-4E47-9A7F-7F8091A6D8DA}" destId="{2C4DAF2B-9BFC-4449-9EEE-FB5846B6ED97}" srcOrd="0" destOrd="0" presId="urn:microsoft.com/office/officeart/2005/8/layout/cycle5"/>
    <dgm:cxn modelId="{B4F1490B-A9F0-43D4-8E8B-DF7C7C1CE08A}" type="presParOf" srcId="{AF471950-998D-4E47-9A7F-7F8091A6D8DA}" destId="{2AA6CCEF-DA08-429F-8837-0416314A24D5}" srcOrd="1" destOrd="0" presId="urn:microsoft.com/office/officeart/2005/8/layout/cycle5"/>
    <dgm:cxn modelId="{B2777128-E840-47E8-95F5-671B241B64C2}" type="presParOf" srcId="{AF471950-998D-4E47-9A7F-7F8091A6D8DA}" destId="{603AAE93-1D5F-4FD8-8BC9-58C8746B78A4}" srcOrd="2" destOrd="0" presId="urn:microsoft.com/office/officeart/2005/8/layout/cycle5"/>
    <dgm:cxn modelId="{134DCD7F-8F5D-4411-9799-B8BD809A8DEB}" type="presParOf" srcId="{AF471950-998D-4E47-9A7F-7F8091A6D8DA}" destId="{43443330-A53E-4DBD-A29D-B250DC4B9B8E}" srcOrd="3" destOrd="0" presId="urn:microsoft.com/office/officeart/2005/8/layout/cycle5"/>
    <dgm:cxn modelId="{13965BA8-7608-4D9D-951F-C11DEF56256A}" type="presParOf" srcId="{AF471950-998D-4E47-9A7F-7F8091A6D8DA}" destId="{C82CEBD1-B873-45F7-A7CC-BAA49227A5CB}" srcOrd="4" destOrd="0" presId="urn:microsoft.com/office/officeart/2005/8/layout/cycle5"/>
    <dgm:cxn modelId="{8136EA14-FC97-4117-A1D7-92C426DEBF90}" type="presParOf" srcId="{AF471950-998D-4E47-9A7F-7F8091A6D8DA}" destId="{92C0A55D-998C-4A72-A45C-9517F81D8A3B}" srcOrd="5" destOrd="0" presId="urn:microsoft.com/office/officeart/2005/8/layout/cycle5"/>
    <dgm:cxn modelId="{425BF393-1487-4D05-9DA9-AFDA63A11307}" type="presParOf" srcId="{AF471950-998D-4E47-9A7F-7F8091A6D8DA}" destId="{42F56592-F31E-4D54-BFEF-E077AB5A1AD2}" srcOrd="6" destOrd="0" presId="urn:microsoft.com/office/officeart/2005/8/layout/cycle5"/>
    <dgm:cxn modelId="{1304EA11-B6E7-46D9-B94B-6229CBA4C3A3}" type="presParOf" srcId="{AF471950-998D-4E47-9A7F-7F8091A6D8DA}" destId="{A766CED7-C5CA-4EBC-B2D8-B963286ABB99}" srcOrd="7" destOrd="0" presId="urn:microsoft.com/office/officeart/2005/8/layout/cycle5"/>
    <dgm:cxn modelId="{D7F03BB4-8F27-491C-AF1C-8B28CD75D6EC}" type="presParOf" srcId="{AF471950-998D-4E47-9A7F-7F8091A6D8DA}" destId="{FA25079B-DD1B-4911-B3F8-300EEEDEE1C2}"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6C201-3584-48BA-A972-02CC28F0CCA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9EE2CFE-8E25-4CE9-BE1E-28DEABFFA8D6}">
      <dgm:prSet/>
      <dgm:spPr/>
      <dgm:t>
        <a:bodyPr/>
        <a:lstStyle/>
        <a:p>
          <a:pPr>
            <a:lnSpc>
              <a:spcPct val="100000"/>
            </a:lnSpc>
            <a:defRPr b="1"/>
          </a:pPr>
          <a:r>
            <a:rPr lang="en-US"/>
            <a:t>To develop the product on pilot Scale , we required 24 lacs. To fulfill the following  resources</a:t>
          </a:r>
        </a:p>
      </dgm:t>
    </dgm:pt>
    <dgm:pt modelId="{66C6E717-6C9F-4207-8E00-42223CDDCE08}" type="parTrans" cxnId="{0D8B134C-2412-4893-B451-950A0D2DB05A}">
      <dgm:prSet/>
      <dgm:spPr/>
      <dgm:t>
        <a:bodyPr/>
        <a:lstStyle/>
        <a:p>
          <a:endParaRPr lang="en-US"/>
        </a:p>
      </dgm:t>
    </dgm:pt>
    <dgm:pt modelId="{3D3C7028-9417-4CE6-86BA-D5B848FDDBFC}" type="sibTrans" cxnId="{0D8B134C-2412-4893-B451-950A0D2DB05A}">
      <dgm:prSet/>
      <dgm:spPr/>
      <dgm:t>
        <a:bodyPr/>
        <a:lstStyle/>
        <a:p>
          <a:endParaRPr lang="en-US"/>
        </a:p>
      </dgm:t>
    </dgm:pt>
    <dgm:pt modelId="{5F4183D8-D592-4AAA-98B3-96F69EDC4476}">
      <dgm:prSet/>
      <dgm:spPr/>
      <dgm:t>
        <a:bodyPr/>
        <a:lstStyle/>
        <a:p>
          <a:pPr>
            <a:lnSpc>
              <a:spcPct val="100000"/>
            </a:lnSpc>
          </a:pPr>
          <a:r>
            <a:rPr lang="en-US"/>
            <a:t>Contour map developing in MATLAB</a:t>
          </a:r>
        </a:p>
      </dgm:t>
    </dgm:pt>
    <dgm:pt modelId="{16A6ECB8-F056-4DFA-8650-DD12DD9001DE}" type="parTrans" cxnId="{A654ED32-D116-4B62-892B-CC5A07D4DA2E}">
      <dgm:prSet/>
      <dgm:spPr/>
      <dgm:t>
        <a:bodyPr/>
        <a:lstStyle/>
        <a:p>
          <a:endParaRPr lang="en-US"/>
        </a:p>
      </dgm:t>
    </dgm:pt>
    <dgm:pt modelId="{D5192335-6655-4876-8543-71085EB1F174}" type="sibTrans" cxnId="{A654ED32-D116-4B62-892B-CC5A07D4DA2E}">
      <dgm:prSet/>
      <dgm:spPr/>
      <dgm:t>
        <a:bodyPr/>
        <a:lstStyle/>
        <a:p>
          <a:endParaRPr lang="en-US"/>
        </a:p>
      </dgm:t>
    </dgm:pt>
    <dgm:pt modelId="{FD446CDB-F27C-4962-8596-034347B39566}">
      <dgm:prSet/>
      <dgm:spPr/>
      <dgm:t>
        <a:bodyPr/>
        <a:lstStyle/>
        <a:p>
          <a:pPr>
            <a:lnSpc>
              <a:spcPct val="100000"/>
            </a:lnSpc>
          </a:pPr>
          <a:r>
            <a:rPr lang="en-US"/>
            <a:t>Simulation of Vortex fluid dynamic to optimize the water flushing system</a:t>
          </a:r>
        </a:p>
      </dgm:t>
    </dgm:pt>
    <dgm:pt modelId="{201AA934-4BA9-4642-85CC-D93DE59B7241}" type="parTrans" cxnId="{DC166E9B-A144-4604-8DC9-0CD7CD980110}">
      <dgm:prSet/>
      <dgm:spPr/>
      <dgm:t>
        <a:bodyPr/>
        <a:lstStyle/>
        <a:p>
          <a:endParaRPr lang="en-US"/>
        </a:p>
      </dgm:t>
    </dgm:pt>
    <dgm:pt modelId="{513D733E-D3B9-409E-9D9B-27AC751127DC}" type="sibTrans" cxnId="{DC166E9B-A144-4604-8DC9-0CD7CD980110}">
      <dgm:prSet/>
      <dgm:spPr/>
      <dgm:t>
        <a:bodyPr/>
        <a:lstStyle/>
        <a:p>
          <a:endParaRPr lang="en-US"/>
        </a:p>
      </dgm:t>
    </dgm:pt>
    <dgm:pt modelId="{B026A77E-25F9-4B7E-81A1-2FDB36D173FD}">
      <dgm:prSet/>
      <dgm:spPr/>
      <dgm:t>
        <a:bodyPr/>
        <a:lstStyle/>
        <a:p>
          <a:pPr>
            <a:lnSpc>
              <a:spcPct val="100000"/>
            </a:lnSpc>
          </a:pPr>
          <a:r>
            <a:rPr lang="en-US"/>
            <a:t>Non Stick Nano Coating facility Unit</a:t>
          </a:r>
        </a:p>
      </dgm:t>
    </dgm:pt>
    <dgm:pt modelId="{E70BB8C6-E7A0-4203-9C18-6E33E56D0B19}" type="parTrans" cxnId="{418060B2-8C73-4EF7-9A28-038DE7F8CFC8}">
      <dgm:prSet/>
      <dgm:spPr/>
      <dgm:t>
        <a:bodyPr/>
        <a:lstStyle/>
        <a:p>
          <a:endParaRPr lang="en-US"/>
        </a:p>
      </dgm:t>
    </dgm:pt>
    <dgm:pt modelId="{2718D10C-929C-43E0-A0DF-873B0D301FD9}" type="sibTrans" cxnId="{418060B2-8C73-4EF7-9A28-038DE7F8CFC8}">
      <dgm:prSet/>
      <dgm:spPr/>
      <dgm:t>
        <a:bodyPr/>
        <a:lstStyle/>
        <a:p>
          <a:endParaRPr lang="en-US"/>
        </a:p>
      </dgm:t>
    </dgm:pt>
    <dgm:pt modelId="{16760C65-4C78-4EB3-AA5D-9193C63ED449}">
      <dgm:prSet/>
      <dgm:spPr/>
      <dgm:t>
        <a:bodyPr/>
        <a:lstStyle/>
        <a:p>
          <a:pPr>
            <a:lnSpc>
              <a:spcPct val="100000"/>
            </a:lnSpc>
          </a:pPr>
          <a:r>
            <a:rPr lang="en-US"/>
            <a:t>Custom Hydraulic Cylinder Development</a:t>
          </a:r>
        </a:p>
      </dgm:t>
    </dgm:pt>
    <dgm:pt modelId="{560367D6-B91B-4A1D-AA65-50B3A4B9205A}" type="parTrans" cxnId="{CC95C734-2570-4145-9BD4-7237ED0EED76}">
      <dgm:prSet/>
      <dgm:spPr/>
      <dgm:t>
        <a:bodyPr/>
        <a:lstStyle/>
        <a:p>
          <a:endParaRPr lang="en-US"/>
        </a:p>
      </dgm:t>
    </dgm:pt>
    <dgm:pt modelId="{0DDA1055-5AE9-4890-BDBD-47909A1072B7}" type="sibTrans" cxnId="{CC95C734-2570-4145-9BD4-7237ED0EED76}">
      <dgm:prSet/>
      <dgm:spPr/>
      <dgm:t>
        <a:bodyPr/>
        <a:lstStyle/>
        <a:p>
          <a:endParaRPr lang="en-US"/>
        </a:p>
      </dgm:t>
    </dgm:pt>
    <dgm:pt modelId="{8D96E32D-3B87-4193-965B-B4AC95B043D9}">
      <dgm:prSet/>
      <dgm:spPr/>
      <dgm:t>
        <a:bodyPr/>
        <a:lstStyle/>
        <a:p>
          <a:pPr>
            <a:lnSpc>
              <a:spcPct val="100000"/>
            </a:lnSpc>
          </a:pPr>
          <a:r>
            <a:rPr lang="en-US"/>
            <a:t>Custom Toilet Squat Pan Fabrication work</a:t>
          </a:r>
        </a:p>
      </dgm:t>
    </dgm:pt>
    <dgm:pt modelId="{73DD358E-C41C-494B-8E6C-8CD13A7D16EF}" type="parTrans" cxnId="{4BF9F6DF-F5E6-49CB-8938-1C5BC64324A9}">
      <dgm:prSet/>
      <dgm:spPr/>
      <dgm:t>
        <a:bodyPr/>
        <a:lstStyle/>
        <a:p>
          <a:endParaRPr lang="en-US"/>
        </a:p>
      </dgm:t>
    </dgm:pt>
    <dgm:pt modelId="{D3EE641D-A9AA-4180-B0EB-D9F5923ADD35}" type="sibTrans" cxnId="{4BF9F6DF-F5E6-49CB-8938-1C5BC64324A9}">
      <dgm:prSet/>
      <dgm:spPr/>
      <dgm:t>
        <a:bodyPr/>
        <a:lstStyle/>
        <a:p>
          <a:endParaRPr lang="en-US"/>
        </a:p>
      </dgm:t>
    </dgm:pt>
    <dgm:pt modelId="{C13ABEA1-8961-4EF7-8D60-FFB63BB30DC2}">
      <dgm:prSet/>
      <dgm:spPr/>
      <dgm:t>
        <a:bodyPr/>
        <a:lstStyle/>
        <a:p>
          <a:pPr>
            <a:lnSpc>
              <a:spcPct val="100000"/>
            </a:lnSpc>
            <a:defRPr b="1"/>
          </a:pPr>
          <a:r>
            <a:rPr lang="en-US" dirty="0"/>
            <a:t>For Further Commercial Production, We need  1.2 Cr Capital investment</a:t>
          </a:r>
        </a:p>
        <a:p>
          <a:pPr>
            <a:lnSpc>
              <a:spcPct val="100000"/>
            </a:lnSpc>
            <a:defRPr b="1"/>
          </a:pPr>
          <a:r>
            <a:rPr lang="en-US" dirty="0"/>
            <a:t>Retail Target Price : Rs. 3800/Unit</a:t>
          </a:r>
        </a:p>
      </dgm:t>
    </dgm:pt>
    <dgm:pt modelId="{7BD9234F-CA9F-4E06-AE41-3A228CF78863}" type="parTrans" cxnId="{B572CBC1-D9FA-4C09-9E89-D35ADB80C9F2}">
      <dgm:prSet/>
      <dgm:spPr/>
      <dgm:t>
        <a:bodyPr/>
        <a:lstStyle/>
        <a:p>
          <a:endParaRPr lang="en-US"/>
        </a:p>
      </dgm:t>
    </dgm:pt>
    <dgm:pt modelId="{77C38D86-FAFB-48CC-B9B9-22D1CCBFCC19}" type="sibTrans" cxnId="{B572CBC1-D9FA-4C09-9E89-D35ADB80C9F2}">
      <dgm:prSet/>
      <dgm:spPr/>
      <dgm:t>
        <a:bodyPr/>
        <a:lstStyle/>
        <a:p>
          <a:endParaRPr lang="en-US"/>
        </a:p>
      </dgm:t>
    </dgm:pt>
    <dgm:pt modelId="{FBFD2329-7262-4038-BF02-25B2CF5F7B75}" type="pres">
      <dgm:prSet presAssocID="{A436C201-3584-48BA-A972-02CC28F0CCA8}" presName="root" presStyleCnt="0">
        <dgm:presLayoutVars>
          <dgm:dir/>
          <dgm:resizeHandles val="exact"/>
        </dgm:presLayoutVars>
      </dgm:prSet>
      <dgm:spPr/>
    </dgm:pt>
    <dgm:pt modelId="{9D216579-1C8E-440D-A170-DC937B3DA594}" type="pres">
      <dgm:prSet presAssocID="{E9EE2CFE-8E25-4CE9-BE1E-28DEABFFA8D6}" presName="compNode" presStyleCnt="0"/>
      <dgm:spPr/>
    </dgm:pt>
    <dgm:pt modelId="{34A6EB81-2AF1-41A8-90F1-2AC37FD16EF8}" type="pres">
      <dgm:prSet presAssocID="{E9EE2CFE-8E25-4CE9-BE1E-28DEABFFA8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stronaut"/>
        </a:ext>
      </dgm:extLst>
    </dgm:pt>
    <dgm:pt modelId="{358A4EFE-700C-4D2B-8CB8-767FC55B0A88}" type="pres">
      <dgm:prSet presAssocID="{E9EE2CFE-8E25-4CE9-BE1E-28DEABFFA8D6}" presName="iconSpace" presStyleCnt="0"/>
      <dgm:spPr/>
    </dgm:pt>
    <dgm:pt modelId="{200C81EC-A20D-4910-88E1-90F2EDBAFBA2}" type="pres">
      <dgm:prSet presAssocID="{E9EE2CFE-8E25-4CE9-BE1E-28DEABFFA8D6}" presName="parTx" presStyleLbl="revTx" presStyleIdx="0" presStyleCnt="4">
        <dgm:presLayoutVars>
          <dgm:chMax val="0"/>
          <dgm:chPref val="0"/>
        </dgm:presLayoutVars>
      </dgm:prSet>
      <dgm:spPr/>
    </dgm:pt>
    <dgm:pt modelId="{A87CB8DE-E9CD-469E-9705-7DF9772BD52D}" type="pres">
      <dgm:prSet presAssocID="{E9EE2CFE-8E25-4CE9-BE1E-28DEABFFA8D6}" presName="txSpace" presStyleCnt="0"/>
      <dgm:spPr/>
    </dgm:pt>
    <dgm:pt modelId="{DBAE6AF6-9695-4554-B13B-FEAEBB2EAB0A}" type="pres">
      <dgm:prSet presAssocID="{E9EE2CFE-8E25-4CE9-BE1E-28DEABFFA8D6}" presName="desTx" presStyleLbl="revTx" presStyleIdx="1" presStyleCnt="4">
        <dgm:presLayoutVars/>
      </dgm:prSet>
      <dgm:spPr/>
    </dgm:pt>
    <dgm:pt modelId="{9E51C096-0D91-4A3F-AC67-4F713F79AF43}" type="pres">
      <dgm:prSet presAssocID="{3D3C7028-9417-4CE6-86BA-D5B848FDDBFC}" presName="sibTrans" presStyleCnt="0"/>
      <dgm:spPr/>
    </dgm:pt>
    <dgm:pt modelId="{01A81805-78BC-401F-A08B-375BDF22195A}" type="pres">
      <dgm:prSet presAssocID="{C13ABEA1-8961-4EF7-8D60-FFB63BB30DC2}" presName="compNode" presStyleCnt="0"/>
      <dgm:spPr/>
    </dgm:pt>
    <dgm:pt modelId="{19BD2D95-357E-4C37-8594-4CA6CA4B6FC5}" type="pres">
      <dgm:prSet presAssocID="{C13ABEA1-8961-4EF7-8D60-FFB63BB30D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5D55DE06-ECAB-4935-B547-586D18B5319F}" type="pres">
      <dgm:prSet presAssocID="{C13ABEA1-8961-4EF7-8D60-FFB63BB30DC2}" presName="iconSpace" presStyleCnt="0"/>
      <dgm:spPr/>
    </dgm:pt>
    <dgm:pt modelId="{00F42703-5C72-47E2-BE74-455731EB46C3}" type="pres">
      <dgm:prSet presAssocID="{C13ABEA1-8961-4EF7-8D60-FFB63BB30DC2}" presName="parTx" presStyleLbl="revTx" presStyleIdx="2" presStyleCnt="4">
        <dgm:presLayoutVars>
          <dgm:chMax val="0"/>
          <dgm:chPref val="0"/>
        </dgm:presLayoutVars>
      </dgm:prSet>
      <dgm:spPr/>
    </dgm:pt>
    <dgm:pt modelId="{EF932902-CD29-4342-88DF-DDF29C2F6E81}" type="pres">
      <dgm:prSet presAssocID="{C13ABEA1-8961-4EF7-8D60-FFB63BB30DC2}" presName="txSpace" presStyleCnt="0"/>
      <dgm:spPr/>
    </dgm:pt>
    <dgm:pt modelId="{30B99018-9D52-4937-B585-801B98F39002}" type="pres">
      <dgm:prSet presAssocID="{C13ABEA1-8961-4EF7-8D60-FFB63BB30DC2}" presName="desTx" presStyleLbl="revTx" presStyleIdx="3" presStyleCnt="4">
        <dgm:presLayoutVars/>
      </dgm:prSet>
      <dgm:spPr/>
    </dgm:pt>
  </dgm:ptLst>
  <dgm:cxnLst>
    <dgm:cxn modelId="{3890F003-F6A2-41A7-9AA6-D1AB6E594439}" type="presOf" srcId="{B026A77E-25F9-4B7E-81A1-2FDB36D173FD}" destId="{DBAE6AF6-9695-4554-B13B-FEAEBB2EAB0A}" srcOrd="0" destOrd="2" presId="urn:microsoft.com/office/officeart/2018/2/layout/IconLabelDescriptionList"/>
    <dgm:cxn modelId="{4A44D828-70C7-4254-AA75-2566F52348F7}" type="presOf" srcId="{16760C65-4C78-4EB3-AA5D-9193C63ED449}" destId="{DBAE6AF6-9695-4554-B13B-FEAEBB2EAB0A}" srcOrd="0" destOrd="3" presId="urn:microsoft.com/office/officeart/2018/2/layout/IconLabelDescriptionList"/>
    <dgm:cxn modelId="{A654ED32-D116-4B62-892B-CC5A07D4DA2E}" srcId="{E9EE2CFE-8E25-4CE9-BE1E-28DEABFFA8D6}" destId="{5F4183D8-D592-4AAA-98B3-96F69EDC4476}" srcOrd="0" destOrd="0" parTransId="{16A6ECB8-F056-4DFA-8650-DD12DD9001DE}" sibTransId="{D5192335-6655-4876-8543-71085EB1F174}"/>
    <dgm:cxn modelId="{CC95C734-2570-4145-9BD4-7237ED0EED76}" srcId="{E9EE2CFE-8E25-4CE9-BE1E-28DEABFFA8D6}" destId="{16760C65-4C78-4EB3-AA5D-9193C63ED449}" srcOrd="3" destOrd="0" parTransId="{560367D6-B91B-4A1D-AA65-50B3A4B9205A}" sibTransId="{0DDA1055-5AE9-4890-BDBD-47909A1072B7}"/>
    <dgm:cxn modelId="{BC60683F-2E88-4C0B-B4EB-2757D73A680D}" type="presOf" srcId="{5F4183D8-D592-4AAA-98B3-96F69EDC4476}" destId="{DBAE6AF6-9695-4554-B13B-FEAEBB2EAB0A}" srcOrd="0" destOrd="0" presId="urn:microsoft.com/office/officeart/2018/2/layout/IconLabelDescriptionList"/>
    <dgm:cxn modelId="{035A8E42-A962-48F9-B2C4-BC0223842520}" type="presOf" srcId="{C13ABEA1-8961-4EF7-8D60-FFB63BB30DC2}" destId="{00F42703-5C72-47E2-BE74-455731EB46C3}" srcOrd="0" destOrd="0" presId="urn:microsoft.com/office/officeart/2018/2/layout/IconLabelDescriptionList"/>
    <dgm:cxn modelId="{0D8B134C-2412-4893-B451-950A0D2DB05A}" srcId="{A436C201-3584-48BA-A972-02CC28F0CCA8}" destId="{E9EE2CFE-8E25-4CE9-BE1E-28DEABFFA8D6}" srcOrd="0" destOrd="0" parTransId="{66C6E717-6C9F-4207-8E00-42223CDDCE08}" sibTransId="{3D3C7028-9417-4CE6-86BA-D5B848FDDBFC}"/>
    <dgm:cxn modelId="{88058499-5AA1-4DCD-813D-9897EF4A5AA2}" type="presOf" srcId="{FD446CDB-F27C-4962-8596-034347B39566}" destId="{DBAE6AF6-9695-4554-B13B-FEAEBB2EAB0A}" srcOrd="0" destOrd="1" presId="urn:microsoft.com/office/officeart/2018/2/layout/IconLabelDescriptionList"/>
    <dgm:cxn modelId="{DC166E9B-A144-4604-8DC9-0CD7CD980110}" srcId="{E9EE2CFE-8E25-4CE9-BE1E-28DEABFFA8D6}" destId="{FD446CDB-F27C-4962-8596-034347B39566}" srcOrd="1" destOrd="0" parTransId="{201AA934-4BA9-4642-85CC-D93DE59B7241}" sibTransId="{513D733E-D3B9-409E-9D9B-27AC751127DC}"/>
    <dgm:cxn modelId="{418060B2-8C73-4EF7-9A28-038DE7F8CFC8}" srcId="{E9EE2CFE-8E25-4CE9-BE1E-28DEABFFA8D6}" destId="{B026A77E-25F9-4B7E-81A1-2FDB36D173FD}" srcOrd="2" destOrd="0" parTransId="{E70BB8C6-E7A0-4203-9C18-6E33E56D0B19}" sibTransId="{2718D10C-929C-43E0-A0DF-873B0D301FD9}"/>
    <dgm:cxn modelId="{172DB8B2-AD6E-4FF6-A276-C0B5630D7B8D}" type="presOf" srcId="{8D96E32D-3B87-4193-965B-B4AC95B043D9}" destId="{DBAE6AF6-9695-4554-B13B-FEAEBB2EAB0A}" srcOrd="0" destOrd="4" presId="urn:microsoft.com/office/officeart/2018/2/layout/IconLabelDescriptionList"/>
    <dgm:cxn modelId="{B572CBC1-D9FA-4C09-9E89-D35ADB80C9F2}" srcId="{A436C201-3584-48BA-A972-02CC28F0CCA8}" destId="{C13ABEA1-8961-4EF7-8D60-FFB63BB30DC2}" srcOrd="1" destOrd="0" parTransId="{7BD9234F-CA9F-4E06-AE41-3A228CF78863}" sibTransId="{77C38D86-FAFB-48CC-B9B9-22D1CCBFCC19}"/>
    <dgm:cxn modelId="{4CE761C4-3758-4E16-B9AD-0DBF248C7F81}" type="presOf" srcId="{A436C201-3584-48BA-A972-02CC28F0CCA8}" destId="{FBFD2329-7262-4038-BF02-25B2CF5F7B75}" srcOrd="0" destOrd="0" presId="urn:microsoft.com/office/officeart/2018/2/layout/IconLabelDescriptionList"/>
    <dgm:cxn modelId="{4BF9F6DF-F5E6-49CB-8938-1C5BC64324A9}" srcId="{E9EE2CFE-8E25-4CE9-BE1E-28DEABFFA8D6}" destId="{8D96E32D-3B87-4193-965B-B4AC95B043D9}" srcOrd="4" destOrd="0" parTransId="{73DD358E-C41C-494B-8E6C-8CD13A7D16EF}" sibTransId="{D3EE641D-A9AA-4180-B0EB-D9F5923ADD35}"/>
    <dgm:cxn modelId="{BE7FC5F2-D1B0-4546-AB82-CB6C75611145}" type="presOf" srcId="{E9EE2CFE-8E25-4CE9-BE1E-28DEABFFA8D6}" destId="{200C81EC-A20D-4910-88E1-90F2EDBAFBA2}" srcOrd="0" destOrd="0" presId="urn:microsoft.com/office/officeart/2018/2/layout/IconLabelDescriptionList"/>
    <dgm:cxn modelId="{FD7D186F-A47A-46CF-B6DD-7C9879C953C4}" type="presParOf" srcId="{FBFD2329-7262-4038-BF02-25B2CF5F7B75}" destId="{9D216579-1C8E-440D-A170-DC937B3DA594}" srcOrd="0" destOrd="0" presId="urn:microsoft.com/office/officeart/2018/2/layout/IconLabelDescriptionList"/>
    <dgm:cxn modelId="{E5DE306B-D1C4-41D0-B6D2-6F35E5A0166D}" type="presParOf" srcId="{9D216579-1C8E-440D-A170-DC937B3DA594}" destId="{34A6EB81-2AF1-41A8-90F1-2AC37FD16EF8}" srcOrd="0" destOrd="0" presId="urn:microsoft.com/office/officeart/2018/2/layout/IconLabelDescriptionList"/>
    <dgm:cxn modelId="{C6DC2C54-E869-4280-A615-C176957A3C11}" type="presParOf" srcId="{9D216579-1C8E-440D-A170-DC937B3DA594}" destId="{358A4EFE-700C-4D2B-8CB8-767FC55B0A88}" srcOrd="1" destOrd="0" presId="urn:microsoft.com/office/officeart/2018/2/layout/IconLabelDescriptionList"/>
    <dgm:cxn modelId="{4CBBDBB6-5C19-4462-9DA1-3545F49D2670}" type="presParOf" srcId="{9D216579-1C8E-440D-A170-DC937B3DA594}" destId="{200C81EC-A20D-4910-88E1-90F2EDBAFBA2}" srcOrd="2" destOrd="0" presId="urn:microsoft.com/office/officeart/2018/2/layout/IconLabelDescriptionList"/>
    <dgm:cxn modelId="{38180FF6-AB34-4EEA-ACF7-F95E970AA52C}" type="presParOf" srcId="{9D216579-1C8E-440D-A170-DC937B3DA594}" destId="{A87CB8DE-E9CD-469E-9705-7DF9772BD52D}" srcOrd="3" destOrd="0" presId="urn:microsoft.com/office/officeart/2018/2/layout/IconLabelDescriptionList"/>
    <dgm:cxn modelId="{2CB8DCED-B8F8-49AD-9E3C-2890BF187562}" type="presParOf" srcId="{9D216579-1C8E-440D-A170-DC937B3DA594}" destId="{DBAE6AF6-9695-4554-B13B-FEAEBB2EAB0A}" srcOrd="4" destOrd="0" presId="urn:microsoft.com/office/officeart/2018/2/layout/IconLabelDescriptionList"/>
    <dgm:cxn modelId="{BA374CB8-BDF9-45D0-8B2B-9E9CBA9DA508}" type="presParOf" srcId="{FBFD2329-7262-4038-BF02-25B2CF5F7B75}" destId="{9E51C096-0D91-4A3F-AC67-4F713F79AF43}" srcOrd="1" destOrd="0" presId="urn:microsoft.com/office/officeart/2018/2/layout/IconLabelDescriptionList"/>
    <dgm:cxn modelId="{4A68451B-AEA9-4392-83AC-D570056A2287}" type="presParOf" srcId="{FBFD2329-7262-4038-BF02-25B2CF5F7B75}" destId="{01A81805-78BC-401F-A08B-375BDF22195A}" srcOrd="2" destOrd="0" presId="urn:microsoft.com/office/officeart/2018/2/layout/IconLabelDescriptionList"/>
    <dgm:cxn modelId="{9C2A9F6D-CD68-4F4A-B4FE-C5BA18B82B0B}" type="presParOf" srcId="{01A81805-78BC-401F-A08B-375BDF22195A}" destId="{19BD2D95-357E-4C37-8594-4CA6CA4B6FC5}" srcOrd="0" destOrd="0" presId="urn:microsoft.com/office/officeart/2018/2/layout/IconLabelDescriptionList"/>
    <dgm:cxn modelId="{AA9F45D1-17E0-4169-926A-722804B0EB75}" type="presParOf" srcId="{01A81805-78BC-401F-A08B-375BDF22195A}" destId="{5D55DE06-ECAB-4935-B547-586D18B5319F}" srcOrd="1" destOrd="0" presId="urn:microsoft.com/office/officeart/2018/2/layout/IconLabelDescriptionList"/>
    <dgm:cxn modelId="{1BAE086A-5443-4050-830C-B8895A45DF92}" type="presParOf" srcId="{01A81805-78BC-401F-A08B-375BDF22195A}" destId="{00F42703-5C72-47E2-BE74-455731EB46C3}" srcOrd="2" destOrd="0" presId="urn:microsoft.com/office/officeart/2018/2/layout/IconLabelDescriptionList"/>
    <dgm:cxn modelId="{E2395435-003F-4D45-8870-667B5D08222E}" type="presParOf" srcId="{01A81805-78BC-401F-A08B-375BDF22195A}" destId="{EF932902-CD29-4342-88DF-DDF29C2F6E81}" srcOrd="3" destOrd="0" presId="urn:microsoft.com/office/officeart/2018/2/layout/IconLabelDescriptionList"/>
    <dgm:cxn modelId="{C2CAB29E-27B1-48A8-82F3-08BBF0838414}" type="presParOf" srcId="{01A81805-78BC-401F-A08B-375BDF22195A}" destId="{30B99018-9D52-4937-B585-801B98F3900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551D8-11A7-45BF-9E48-3E1FD07A6CE2}"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C2D512-DFFC-424B-B665-3DCD3883A7CF}">
      <dgm:prSet/>
      <dgm:spPr/>
      <dgm:t>
        <a:bodyPr/>
        <a:lstStyle/>
        <a:p>
          <a:pPr>
            <a:defRPr cap="all"/>
          </a:pPr>
          <a:r>
            <a:rPr lang="en-US" dirty="0"/>
            <a:t>“Ecofriendly technology that curb the maintenance headache, optimize the capital and operation cost, improve the health condition of civic worker and adapt the worst habit of human about To Forget The Flush…”</a:t>
          </a:r>
        </a:p>
      </dgm:t>
    </dgm:pt>
    <dgm:pt modelId="{B4DE94AE-C364-44A4-AB3C-8E1074ED1123}" type="parTrans" cxnId="{0CA1751E-665A-46DB-BC99-0942EB052A08}">
      <dgm:prSet/>
      <dgm:spPr/>
      <dgm:t>
        <a:bodyPr/>
        <a:lstStyle/>
        <a:p>
          <a:endParaRPr lang="en-US"/>
        </a:p>
      </dgm:t>
    </dgm:pt>
    <dgm:pt modelId="{0CD84CFF-F4D3-4912-9799-C48E115C1F71}" type="sibTrans" cxnId="{0CA1751E-665A-46DB-BC99-0942EB052A08}">
      <dgm:prSet/>
      <dgm:spPr/>
      <dgm:t>
        <a:bodyPr/>
        <a:lstStyle/>
        <a:p>
          <a:endParaRPr lang="en-US"/>
        </a:p>
      </dgm:t>
    </dgm:pt>
    <dgm:pt modelId="{C43E10C8-937E-4D4E-9524-F2A68567EB55}">
      <dgm:prSet/>
      <dgm:spPr/>
      <dgm:t>
        <a:bodyPr/>
        <a:lstStyle/>
        <a:p>
          <a:pPr>
            <a:defRPr cap="all"/>
          </a:pPr>
          <a:r>
            <a:rPr lang="en-US"/>
            <a:t>Thanking you.</a:t>
          </a:r>
        </a:p>
      </dgm:t>
    </dgm:pt>
    <dgm:pt modelId="{1FD5BE0D-9766-4AD3-8BE9-2897660BDFBB}" type="parTrans" cxnId="{6C5A5575-9A24-44C1-AF8E-3761865122B8}">
      <dgm:prSet/>
      <dgm:spPr/>
      <dgm:t>
        <a:bodyPr/>
        <a:lstStyle/>
        <a:p>
          <a:endParaRPr lang="en-US"/>
        </a:p>
      </dgm:t>
    </dgm:pt>
    <dgm:pt modelId="{4530B84E-23C8-4468-9F45-39524CEE3655}" type="sibTrans" cxnId="{6C5A5575-9A24-44C1-AF8E-3761865122B8}">
      <dgm:prSet/>
      <dgm:spPr/>
      <dgm:t>
        <a:bodyPr/>
        <a:lstStyle/>
        <a:p>
          <a:endParaRPr lang="en-US"/>
        </a:p>
      </dgm:t>
    </dgm:pt>
    <dgm:pt modelId="{8CDC28B3-FA6D-4EA6-8A13-DB10E688961F}" type="pres">
      <dgm:prSet presAssocID="{B9E551D8-11A7-45BF-9E48-3E1FD07A6CE2}" presName="root" presStyleCnt="0">
        <dgm:presLayoutVars>
          <dgm:dir/>
          <dgm:resizeHandles val="exact"/>
        </dgm:presLayoutVars>
      </dgm:prSet>
      <dgm:spPr/>
    </dgm:pt>
    <dgm:pt modelId="{AA5D8EC8-53F9-455E-A039-38985E519350}" type="pres">
      <dgm:prSet presAssocID="{CEC2D512-DFFC-424B-B665-3DCD3883A7CF}" presName="compNode" presStyleCnt="0"/>
      <dgm:spPr/>
    </dgm:pt>
    <dgm:pt modelId="{788D7B4A-455B-4FC4-BC73-B053F2E451F6}" type="pres">
      <dgm:prSet presAssocID="{CEC2D512-DFFC-424B-B665-3DCD3883A7CF}" presName="iconBgRect" presStyleLbl="bgShp" presStyleIdx="0" presStyleCnt="2"/>
      <dgm:spPr/>
    </dgm:pt>
    <dgm:pt modelId="{926E981C-E250-40BA-8D5C-EF8080226144}" type="pres">
      <dgm:prSet presAssocID="{CEC2D512-DFFC-424B-B665-3DCD3883A7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91F129E-2790-4194-88DF-832EC704A623}" type="pres">
      <dgm:prSet presAssocID="{CEC2D512-DFFC-424B-B665-3DCD3883A7CF}" presName="spaceRect" presStyleCnt="0"/>
      <dgm:spPr/>
    </dgm:pt>
    <dgm:pt modelId="{E826F5A1-CA3D-4838-AED8-3D812EE4524A}" type="pres">
      <dgm:prSet presAssocID="{CEC2D512-DFFC-424B-B665-3DCD3883A7CF}" presName="textRect" presStyleLbl="revTx" presStyleIdx="0" presStyleCnt="2">
        <dgm:presLayoutVars>
          <dgm:chMax val="1"/>
          <dgm:chPref val="1"/>
        </dgm:presLayoutVars>
      </dgm:prSet>
      <dgm:spPr/>
    </dgm:pt>
    <dgm:pt modelId="{4CE99ED9-0194-4CFD-9F42-A7C7F02733B3}" type="pres">
      <dgm:prSet presAssocID="{0CD84CFF-F4D3-4912-9799-C48E115C1F71}" presName="sibTrans" presStyleCnt="0"/>
      <dgm:spPr/>
    </dgm:pt>
    <dgm:pt modelId="{733C6B46-E257-4A39-9662-2F0188499BB6}" type="pres">
      <dgm:prSet presAssocID="{C43E10C8-937E-4D4E-9524-F2A68567EB55}" presName="compNode" presStyleCnt="0"/>
      <dgm:spPr/>
    </dgm:pt>
    <dgm:pt modelId="{7CCE6FE3-EFBE-461A-A63E-83CD5C4DAD20}" type="pres">
      <dgm:prSet presAssocID="{C43E10C8-937E-4D4E-9524-F2A68567EB55}" presName="iconBgRect" presStyleLbl="bgShp" presStyleIdx="1" presStyleCnt="2"/>
      <dgm:spPr/>
    </dgm:pt>
    <dgm:pt modelId="{6D974A55-715F-4AF8-A80F-B1BFCA02DC45}" type="pres">
      <dgm:prSet presAssocID="{C43E10C8-937E-4D4E-9524-F2A68567EB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1A7AD4EE-55AC-4216-B30E-422E6B2AF732}" type="pres">
      <dgm:prSet presAssocID="{C43E10C8-937E-4D4E-9524-F2A68567EB55}" presName="spaceRect" presStyleCnt="0"/>
      <dgm:spPr/>
    </dgm:pt>
    <dgm:pt modelId="{63B00F80-7ECB-44C2-AD04-C0B154CA566A}" type="pres">
      <dgm:prSet presAssocID="{C43E10C8-937E-4D4E-9524-F2A68567EB55}" presName="textRect" presStyleLbl="revTx" presStyleIdx="1" presStyleCnt="2">
        <dgm:presLayoutVars>
          <dgm:chMax val="1"/>
          <dgm:chPref val="1"/>
        </dgm:presLayoutVars>
      </dgm:prSet>
      <dgm:spPr/>
    </dgm:pt>
  </dgm:ptLst>
  <dgm:cxnLst>
    <dgm:cxn modelId="{0CA1751E-665A-46DB-BC99-0942EB052A08}" srcId="{B9E551D8-11A7-45BF-9E48-3E1FD07A6CE2}" destId="{CEC2D512-DFFC-424B-B665-3DCD3883A7CF}" srcOrd="0" destOrd="0" parTransId="{B4DE94AE-C364-44A4-AB3C-8E1074ED1123}" sibTransId="{0CD84CFF-F4D3-4912-9799-C48E115C1F71}"/>
    <dgm:cxn modelId="{12F86121-A5BF-4448-A369-9603BD5BA9D7}" type="presOf" srcId="{CEC2D512-DFFC-424B-B665-3DCD3883A7CF}" destId="{E826F5A1-CA3D-4838-AED8-3D812EE4524A}" srcOrd="0" destOrd="0" presId="urn:microsoft.com/office/officeart/2018/5/layout/IconCircleLabelList"/>
    <dgm:cxn modelId="{92740C68-4D95-4251-9477-8F545323081F}" type="presOf" srcId="{C43E10C8-937E-4D4E-9524-F2A68567EB55}" destId="{63B00F80-7ECB-44C2-AD04-C0B154CA566A}" srcOrd="0" destOrd="0" presId="urn:microsoft.com/office/officeart/2018/5/layout/IconCircleLabelList"/>
    <dgm:cxn modelId="{6C5A5575-9A24-44C1-AF8E-3761865122B8}" srcId="{B9E551D8-11A7-45BF-9E48-3E1FD07A6CE2}" destId="{C43E10C8-937E-4D4E-9524-F2A68567EB55}" srcOrd="1" destOrd="0" parTransId="{1FD5BE0D-9766-4AD3-8BE9-2897660BDFBB}" sibTransId="{4530B84E-23C8-4468-9F45-39524CEE3655}"/>
    <dgm:cxn modelId="{1D37C1BE-42E1-44ED-A033-B076E7B13AF4}" type="presOf" srcId="{B9E551D8-11A7-45BF-9E48-3E1FD07A6CE2}" destId="{8CDC28B3-FA6D-4EA6-8A13-DB10E688961F}" srcOrd="0" destOrd="0" presId="urn:microsoft.com/office/officeart/2018/5/layout/IconCircleLabelList"/>
    <dgm:cxn modelId="{215F0F37-7725-4094-A682-1F2875A84DD1}" type="presParOf" srcId="{8CDC28B3-FA6D-4EA6-8A13-DB10E688961F}" destId="{AA5D8EC8-53F9-455E-A039-38985E519350}" srcOrd="0" destOrd="0" presId="urn:microsoft.com/office/officeart/2018/5/layout/IconCircleLabelList"/>
    <dgm:cxn modelId="{41499827-6CC3-42E7-95B8-019FA32BA880}" type="presParOf" srcId="{AA5D8EC8-53F9-455E-A039-38985E519350}" destId="{788D7B4A-455B-4FC4-BC73-B053F2E451F6}" srcOrd="0" destOrd="0" presId="urn:microsoft.com/office/officeart/2018/5/layout/IconCircleLabelList"/>
    <dgm:cxn modelId="{AF15C172-572A-43F8-A761-DB697244FF99}" type="presParOf" srcId="{AA5D8EC8-53F9-455E-A039-38985E519350}" destId="{926E981C-E250-40BA-8D5C-EF8080226144}" srcOrd="1" destOrd="0" presId="urn:microsoft.com/office/officeart/2018/5/layout/IconCircleLabelList"/>
    <dgm:cxn modelId="{86D718BF-0047-400D-8BEC-F717ED299A7B}" type="presParOf" srcId="{AA5D8EC8-53F9-455E-A039-38985E519350}" destId="{E91F129E-2790-4194-88DF-832EC704A623}" srcOrd="2" destOrd="0" presId="urn:microsoft.com/office/officeart/2018/5/layout/IconCircleLabelList"/>
    <dgm:cxn modelId="{E9DD71E1-9642-42A8-B1BB-1C488AC25A49}" type="presParOf" srcId="{AA5D8EC8-53F9-455E-A039-38985E519350}" destId="{E826F5A1-CA3D-4838-AED8-3D812EE4524A}" srcOrd="3" destOrd="0" presId="urn:microsoft.com/office/officeart/2018/5/layout/IconCircleLabelList"/>
    <dgm:cxn modelId="{B5027FBE-1C60-4629-80B0-6D5ABD7E899F}" type="presParOf" srcId="{8CDC28B3-FA6D-4EA6-8A13-DB10E688961F}" destId="{4CE99ED9-0194-4CFD-9F42-A7C7F02733B3}" srcOrd="1" destOrd="0" presId="urn:microsoft.com/office/officeart/2018/5/layout/IconCircleLabelList"/>
    <dgm:cxn modelId="{F20B5066-D71A-4603-8898-6595D10C8983}" type="presParOf" srcId="{8CDC28B3-FA6D-4EA6-8A13-DB10E688961F}" destId="{733C6B46-E257-4A39-9662-2F0188499BB6}" srcOrd="2" destOrd="0" presId="urn:microsoft.com/office/officeart/2018/5/layout/IconCircleLabelList"/>
    <dgm:cxn modelId="{7B28F624-D2F3-44BC-90F6-C45804C8DDB2}" type="presParOf" srcId="{733C6B46-E257-4A39-9662-2F0188499BB6}" destId="{7CCE6FE3-EFBE-461A-A63E-83CD5C4DAD20}" srcOrd="0" destOrd="0" presId="urn:microsoft.com/office/officeart/2018/5/layout/IconCircleLabelList"/>
    <dgm:cxn modelId="{8F60D576-9FBB-4477-86BE-D0241EAC4CE0}" type="presParOf" srcId="{733C6B46-E257-4A39-9662-2F0188499BB6}" destId="{6D974A55-715F-4AF8-A80F-B1BFCA02DC45}" srcOrd="1" destOrd="0" presId="urn:microsoft.com/office/officeart/2018/5/layout/IconCircleLabelList"/>
    <dgm:cxn modelId="{4E4DE8B5-4B10-447F-93C5-F659A4D06374}" type="presParOf" srcId="{733C6B46-E257-4A39-9662-2F0188499BB6}" destId="{1A7AD4EE-55AC-4216-B30E-422E6B2AF732}" srcOrd="2" destOrd="0" presId="urn:microsoft.com/office/officeart/2018/5/layout/IconCircleLabelList"/>
    <dgm:cxn modelId="{44529623-9FBE-425B-89FD-B3D1428417D5}" type="presParOf" srcId="{733C6B46-E257-4A39-9662-2F0188499BB6}" destId="{63B00F80-7ECB-44C2-AD04-C0B154CA566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09566-81A8-4DB5-B1D8-B06CACABDE51}">
      <dsp:nvSpPr>
        <dsp:cNvPr id="0" name=""/>
        <dsp:cNvSpPr/>
      </dsp:nvSpPr>
      <dsp:spPr>
        <a:xfrm>
          <a:off x="0" y="139101"/>
          <a:ext cx="6478587"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Most Use Aging , Inefficient And Not User Friendly Technology</a:t>
          </a:r>
        </a:p>
      </dsp:txBody>
      <dsp:txXfrm>
        <a:off x="22246" y="161347"/>
        <a:ext cx="6434095" cy="411223"/>
      </dsp:txXfrm>
    </dsp:sp>
    <dsp:sp modelId="{EE2BE6F8-B638-4C99-9EAD-883669EB6CF1}">
      <dsp:nvSpPr>
        <dsp:cNvPr id="0" name=""/>
        <dsp:cNvSpPr/>
      </dsp:nvSpPr>
      <dsp:spPr>
        <a:xfrm>
          <a:off x="0" y="594816"/>
          <a:ext cx="6478587"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9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Improper use of Smart Toilet</a:t>
          </a:r>
        </a:p>
        <a:p>
          <a:pPr marL="114300" lvl="1" indent="-114300" algn="l" defTabSz="666750">
            <a:lnSpc>
              <a:spcPct val="90000"/>
            </a:lnSpc>
            <a:spcBef>
              <a:spcPct val="0"/>
            </a:spcBef>
            <a:spcAft>
              <a:spcPct val="20000"/>
            </a:spcAft>
            <a:buChar char="•"/>
          </a:pPr>
          <a:r>
            <a:rPr lang="en-US" sz="1500" kern="1200"/>
            <a:t>Higher water consumption in auto cleaning  system &amp; Clogging in perforated surface is  major headache.</a:t>
          </a:r>
        </a:p>
        <a:p>
          <a:pPr marL="114300" lvl="1" indent="-114300" algn="l" defTabSz="666750">
            <a:lnSpc>
              <a:spcPct val="90000"/>
            </a:lnSpc>
            <a:spcBef>
              <a:spcPct val="0"/>
            </a:spcBef>
            <a:spcAft>
              <a:spcPct val="20000"/>
            </a:spcAft>
            <a:buChar char="•"/>
          </a:pPr>
          <a:r>
            <a:rPr lang="en-US" sz="1500" kern="1200" dirty="0"/>
            <a:t>Recent technology is not viable in remote location where electricity is not available </a:t>
          </a:r>
        </a:p>
      </dsp:txBody>
      <dsp:txXfrm>
        <a:off x="0" y="594816"/>
        <a:ext cx="6478587" cy="1199565"/>
      </dsp:txXfrm>
    </dsp:sp>
    <dsp:sp modelId="{6474EA0D-2C8B-4038-AB69-256D3903681A}">
      <dsp:nvSpPr>
        <dsp:cNvPr id="0" name=""/>
        <dsp:cNvSpPr/>
      </dsp:nvSpPr>
      <dsp:spPr>
        <a:xfrm>
          <a:off x="0" y="1794381"/>
          <a:ext cx="6478587" cy="4557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Maintenance &amp; Health </a:t>
          </a:r>
        </a:p>
      </dsp:txBody>
      <dsp:txXfrm>
        <a:off x="22246" y="1816627"/>
        <a:ext cx="6434095" cy="411223"/>
      </dsp:txXfrm>
    </dsp:sp>
    <dsp:sp modelId="{A1F24F8A-E1ED-4032-9B04-307648304F23}">
      <dsp:nvSpPr>
        <dsp:cNvPr id="0" name=""/>
        <dsp:cNvSpPr/>
      </dsp:nvSpPr>
      <dsp:spPr>
        <a:xfrm>
          <a:off x="0" y="2250096"/>
          <a:ext cx="6478587"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9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Regular maintenance issue of sensor base  auto flush system &amp; tracking about it.</a:t>
          </a:r>
        </a:p>
        <a:p>
          <a:pPr marL="114300" lvl="1" indent="-114300" algn="l" defTabSz="666750">
            <a:lnSpc>
              <a:spcPct val="90000"/>
            </a:lnSpc>
            <a:spcBef>
              <a:spcPct val="0"/>
            </a:spcBef>
            <a:spcAft>
              <a:spcPct val="20000"/>
            </a:spcAft>
            <a:buChar char="•"/>
          </a:pPr>
          <a:r>
            <a:rPr lang="en-US" sz="1500" kern="1200"/>
            <a:t>To maintain the balance between  hygiene of sanitation palace and health condition of  civic worker is biggest concern. </a:t>
          </a:r>
        </a:p>
      </dsp:txBody>
      <dsp:txXfrm>
        <a:off x="0" y="2250096"/>
        <a:ext cx="6478587" cy="943920"/>
      </dsp:txXfrm>
    </dsp:sp>
    <dsp:sp modelId="{420C9AB3-1BF8-46FB-94A7-FC721BF9B313}">
      <dsp:nvSpPr>
        <dsp:cNvPr id="0" name=""/>
        <dsp:cNvSpPr/>
      </dsp:nvSpPr>
      <dsp:spPr>
        <a:xfrm>
          <a:off x="0" y="3194016"/>
          <a:ext cx="6478587"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Cost &amp; Habit</a:t>
          </a:r>
        </a:p>
      </dsp:txBody>
      <dsp:txXfrm>
        <a:off x="22246" y="3216262"/>
        <a:ext cx="6434095" cy="411223"/>
      </dsp:txXfrm>
    </dsp:sp>
    <dsp:sp modelId="{C61432FA-1F46-4BD2-A34A-CED9F9DDE3A4}">
      <dsp:nvSpPr>
        <dsp:cNvPr id="0" name=""/>
        <dsp:cNvSpPr/>
      </dsp:nvSpPr>
      <dsp:spPr>
        <a:xfrm>
          <a:off x="0" y="3649731"/>
          <a:ext cx="6478587"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9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Smart Toilet  is not affordable Solution in retail market to create the centralize free enterprise  for  Sanitation Economy.</a:t>
          </a:r>
        </a:p>
        <a:p>
          <a:pPr marL="114300" lvl="1" indent="-114300" algn="l" defTabSz="666750">
            <a:lnSpc>
              <a:spcPct val="90000"/>
            </a:lnSpc>
            <a:spcBef>
              <a:spcPct val="0"/>
            </a:spcBef>
            <a:spcAft>
              <a:spcPct val="20000"/>
            </a:spcAft>
            <a:buChar char="•"/>
          </a:pPr>
          <a:r>
            <a:rPr lang="en-US" sz="1500" kern="1200" dirty="0"/>
            <a:t>Public forget about flushing in economy toilet </a:t>
          </a:r>
        </a:p>
      </dsp:txBody>
      <dsp:txXfrm>
        <a:off x="0" y="3649731"/>
        <a:ext cx="6478587" cy="727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DAF2B-9BFC-4449-9EEE-FB5846B6ED97}">
      <dsp:nvSpPr>
        <dsp:cNvPr id="0" name=""/>
        <dsp:cNvSpPr/>
      </dsp:nvSpPr>
      <dsp:spPr>
        <a:xfrm>
          <a:off x="1880927" y="24762"/>
          <a:ext cx="2501785" cy="1626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Best Case Scenario : Becomes market leader in sanitation sector, 3700Cr. In yearly Revenue</a:t>
          </a:r>
        </a:p>
      </dsp:txBody>
      <dsp:txXfrm>
        <a:off x="1960310" y="104145"/>
        <a:ext cx="2343019" cy="1467394"/>
      </dsp:txXfrm>
    </dsp:sp>
    <dsp:sp modelId="{603AAE93-1D5F-4FD8-8BC9-58C8746B78A4}">
      <dsp:nvSpPr>
        <dsp:cNvPr id="0" name=""/>
        <dsp:cNvSpPr/>
      </dsp:nvSpPr>
      <dsp:spPr>
        <a:xfrm>
          <a:off x="960886" y="837843"/>
          <a:ext cx="4341867" cy="4341867"/>
        </a:xfrm>
        <a:custGeom>
          <a:avLst/>
          <a:gdLst/>
          <a:ahLst/>
          <a:cxnLst/>
          <a:rect l="0" t="0" r="0" b="0"/>
          <a:pathLst>
            <a:path>
              <a:moveTo>
                <a:pt x="3758439" y="690130"/>
              </a:moveTo>
              <a:arcTo wR="2170933" hR="2170933" stAng="19019501" swAng="230449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3443330-A53E-4DBD-A29D-B250DC4B9B8E}">
      <dsp:nvSpPr>
        <dsp:cNvPr id="0" name=""/>
        <dsp:cNvSpPr/>
      </dsp:nvSpPr>
      <dsp:spPr>
        <a:xfrm>
          <a:off x="3761011" y="3281163"/>
          <a:ext cx="2501785" cy="1626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Realistic Success Scenario : To Cover the 35% Sanitation market and Generate the  900Cr. In yearly Revenue</a:t>
          </a:r>
        </a:p>
      </dsp:txBody>
      <dsp:txXfrm>
        <a:off x="3840394" y="3360546"/>
        <a:ext cx="2343019" cy="1467394"/>
      </dsp:txXfrm>
    </dsp:sp>
    <dsp:sp modelId="{92C0A55D-998C-4A72-A45C-9517F81D8A3B}">
      <dsp:nvSpPr>
        <dsp:cNvPr id="0" name=""/>
        <dsp:cNvSpPr/>
      </dsp:nvSpPr>
      <dsp:spPr>
        <a:xfrm>
          <a:off x="960886" y="837843"/>
          <a:ext cx="4341867" cy="4341867"/>
        </a:xfrm>
        <a:custGeom>
          <a:avLst/>
          <a:gdLst/>
          <a:ahLst/>
          <a:cxnLst/>
          <a:rect l="0" t="0" r="0" b="0"/>
          <a:pathLst>
            <a:path>
              <a:moveTo>
                <a:pt x="2838035" y="4236830"/>
              </a:moveTo>
              <a:arcTo wR="2170933" hR="2170933" stAng="4326249" swAng="214750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2F56592-F31E-4D54-BFEF-E077AB5A1AD2}">
      <dsp:nvSpPr>
        <dsp:cNvPr id="0" name=""/>
        <dsp:cNvSpPr/>
      </dsp:nvSpPr>
      <dsp:spPr>
        <a:xfrm>
          <a:off x="843" y="3281163"/>
          <a:ext cx="2501785" cy="1626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Worst Case Scenario : To cover the open market and municipal corporation of 100 city and generate the 246 Cr. In yearly Revenue</a:t>
          </a:r>
        </a:p>
      </dsp:txBody>
      <dsp:txXfrm>
        <a:off x="80226" y="3360546"/>
        <a:ext cx="2343019" cy="1467394"/>
      </dsp:txXfrm>
    </dsp:sp>
    <dsp:sp modelId="{FA25079B-DD1B-4911-B3F8-300EEEDEE1C2}">
      <dsp:nvSpPr>
        <dsp:cNvPr id="0" name=""/>
        <dsp:cNvSpPr/>
      </dsp:nvSpPr>
      <dsp:spPr>
        <a:xfrm>
          <a:off x="960886" y="837843"/>
          <a:ext cx="4341867" cy="4341867"/>
        </a:xfrm>
        <a:custGeom>
          <a:avLst/>
          <a:gdLst/>
          <a:ahLst/>
          <a:cxnLst/>
          <a:rect l="0" t="0" r="0" b="0"/>
          <a:pathLst>
            <a:path>
              <a:moveTo>
                <a:pt x="6993" y="1996825"/>
              </a:moveTo>
              <a:arcTo wR="2170933" hR="2170933" stAng="11076003" swAng="2304496"/>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6EB81-2AF1-41A8-90F1-2AC37FD16EF8}">
      <dsp:nvSpPr>
        <dsp:cNvPr id="0" name=""/>
        <dsp:cNvSpPr/>
      </dsp:nvSpPr>
      <dsp:spPr>
        <a:xfrm>
          <a:off x="559800" y="39375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C81EC-A20D-4910-88E1-90F2EDBAFBA2}">
      <dsp:nvSpPr>
        <dsp:cNvPr id="0" name=""/>
        <dsp:cNvSpPr/>
      </dsp:nvSpPr>
      <dsp:spPr>
        <a:xfrm>
          <a:off x="559800" y="2059003"/>
          <a:ext cx="4320000"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To develop the product on pilot Scale , we required 24 lacs. To fulfill the following  resources</a:t>
          </a:r>
        </a:p>
      </dsp:txBody>
      <dsp:txXfrm>
        <a:off x="559800" y="2059003"/>
        <a:ext cx="4320000" cy="729000"/>
      </dsp:txXfrm>
    </dsp:sp>
    <dsp:sp modelId="{DBAE6AF6-9695-4554-B13B-FEAEBB2EAB0A}">
      <dsp:nvSpPr>
        <dsp:cNvPr id="0" name=""/>
        <dsp:cNvSpPr/>
      </dsp:nvSpPr>
      <dsp:spPr>
        <a:xfrm>
          <a:off x="559800" y="2859279"/>
          <a:ext cx="4320000" cy="1098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Contour map developing in MATLAB</a:t>
          </a:r>
        </a:p>
        <a:p>
          <a:pPr marL="0" lvl="0" indent="0" algn="l" defTabSz="488950">
            <a:lnSpc>
              <a:spcPct val="100000"/>
            </a:lnSpc>
            <a:spcBef>
              <a:spcPct val="0"/>
            </a:spcBef>
            <a:spcAft>
              <a:spcPct val="35000"/>
            </a:spcAft>
            <a:buNone/>
          </a:pPr>
          <a:r>
            <a:rPr lang="en-US" sz="1100" kern="1200"/>
            <a:t>Simulation of Vortex fluid dynamic to optimize the water flushing system</a:t>
          </a:r>
        </a:p>
        <a:p>
          <a:pPr marL="0" lvl="0" indent="0" algn="l" defTabSz="488950">
            <a:lnSpc>
              <a:spcPct val="100000"/>
            </a:lnSpc>
            <a:spcBef>
              <a:spcPct val="0"/>
            </a:spcBef>
            <a:spcAft>
              <a:spcPct val="35000"/>
            </a:spcAft>
            <a:buNone/>
          </a:pPr>
          <a:r>
            <a:rPr lang="en-US" sz="1100" kern="1200"/>
            <a:t>Non Stick Nano Coating facility Unit</a:t>
          </a:r>
        </a:p>
        <a:p>
          <a:pPr marL="0" lvl="0" indent="0" algn="l" defTabSz="488950">
            <a:lnSpc>
              <a:spcPct val="100000"/>
            </a:lnSpc>
            <a:spcBef>
              <a:spcPct val="0"/>
            </a:spcBef>
            <a:spcAft>
              <a:spcPct val="35000"/>
            </a:spcAft>
            <a:buNone/>
          </a:pPr>
          <a:r>
            <a:rPr lang="en-US" sz="1100" kern="1200"/>
            <a:t>Custom Hydraulic Cylinder Development</a:t>
          </a:r>
        </a:p>
        <a:p>
          <a:pPr marL="0" lvl="0" indent="0" algn="l" defTabSz="488950">
            <a:lnSpc>
              <a:spcPct val="100000"/>
            </a:lnSpc>
            <a:spcBef>
              <a:spcPct val="0"/>
            </a:spcBef>
            <a:spcAft>
              <a:spcPct val="35000"/>
            </a:spcAft>
            <a:buNone/>
          </a:pPr>
          <a:r>
            <a:rPr lang="en-US" sz="1100" kern="1200"/>
            <a:t>Custom Toilet Squat Pan Fabrication work</a:t>
          </a:r>
        </a:p>
      </dsp:txBody>
      <dsp:txXfrm>
        <a:off x="559800" y="2859279"/>
        <a:ext cx="4320000" cy="1098299"/>
      </dsp:txXfrm>
    </dsp:sp>
    <dsp:sp modelId="{19BD2D95-357E-4C37-8594-4CA6CA4B6FC5}">
      <dsp:nvSpPr>
        <dsp:cNvPr id="0" name=""/>
        <dsp:cNvSpPr/>
      </dsp:nvSpPr>
      <dsp:spPr>
        <a:xfrm>
          <a:off x="5635800" y="39375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42703-5C72-47E2-BE74-455731EB46C3}">
      <dsp:nvSpPr>
        <dsp:cNvPr id="0" name=""/>
        <dsp:cNvSpPr/>
      </dsp:nvSpPr>
      <dsp:spPr>
        <a:xfrm>
          <a:off x="5635800" y="2059003"/>
          <a:ext cx="4320000"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For Further Commercial Production, We need  1.2 Cr Capital investment</a:t>
          </a:r>
        </a:p>
        <a:p>
          <a:pPr marL="0" lvl="0" indent="0" algn="l" defTabSz="622300">
            <a:lnSpc>
              <a:spcPct val="100000"/>
            </a:lnSpc>
            <a:spcBef>
              <a:spcPct val="0"/>
            </a:spcBef>
            <a:spcAft>
              <a:spcPct val="35000"/>
            </a:spcAft>
            <a:buNone/>
            <a:defRPr b="1"/>
          </a:pPr>
          <a:r>
            <a:rPr lang="en-US" sz="1400" kern="1200" dirty="0"/>
            <a:t>Retail Target Price : Rs. 3800/Unit</a:t>
          </a:r>
        </a:p>
      </dsp:txBody>
      <dsp:txXfrm>
        <a:off x="5635800" y="2059003"/>
        <a:ext cx="4320000" cy="729000"/>
      </dsp:txXfrm>
    </dsp:sp>
    <dsp:sp modelId="{30B99018-9D52-4937-B585-801B98F39002}">
      <dsp:nvSpPr>
        <dsp:cNvPr id="0" name=""/>
        <dsp:cNvSpPr/>
      </dsp:nvSpPr>
      <dsp:spPr>
        <a:xfrm>
          <a:off x="5635800" y="2859279"/>
          <a:ext cx="4320000" cy="109829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7B4A-455B-4FC4-BC73-B053F2E451F6}">
      <dsp:nvSpPr>
        <dsp:cNvPr id="0" name=""/>
        <dsp:cNvSpPr/>
      </dsp:nvSpPr>
      <dsp:spPr>
        <a:xfrm>
          <a:off x="2250914" y="26265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E981C-E250-40BA-8D5C-EF8080226144}">
      <dsp:nvSpPr>
        <dsp:cNvPr id="0" name=""/>
        <dsp:cNvSpPr/>
      </dsp:nvSpPr>
      <dsp:spPr>
        <a:xfrm>
          <a:off x="2718914" y="73065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6F5A1-CA3D-4838-AED8-3D812EE4524A}">
      <dsp:nvSpPr>
        <dsp:cNvPr id="0" name=""/>
        <dsp:cNvSpPr/>
      </dsp:nvSpPr>
      <dsp:spPr>
        <a:xfrm>
          <a:off x="1548914" y="3142652"/>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“Ecofriendly technology that curb the maintenance headache, optimize the capital and operation cost, improve the health condition of civic worker and adapt the worst habit of human about To Forget The Flush…”</a:t>
          </a:r>
        </a:p>
      </dsp:txBody>
      <dsp:txXfrm>
        <a:off x="1548914" y="3142652"/>
        <a:ext cx="3600000" cy="787500"/>
      </dsp:txXfrm>
    </dsp:sp>
    <dsp:sp modelId="{7CCE6FE3-EFBE-461A-A63E-83CD5C4DAD20}">
      <dsp:nvSpPr>
        <dsp:cNvPr id="0" name=""/>
        <dsp:cNvSpPr/>
      </dsp:nvSpPr>
      <dsp:spPr>
        <a:xfrm>
          <a:off x="6480914" y="26265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74A55-715F-4AF8-A80F-B1BFCA02DC45}">
      <dsp:nvSpPr>
        <dsp:cNvPr id="0" name=""/>
        <dsp:cNvSpPr/>
      </dsp:nvSpPr>
      <dsp:spPr>
        <a:xfrm>
          <a:off x="6948914" y="73065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B00F80-7ECB-44C2-AD04-C0B154CA566A}">
      <dsp:nvSpPr>
        <dsp:cNvPr id="0" name=""/>
        <dsp:cNvSpPr/>
      </dsp:nvSpPr>
      <dsp:spPr>
        <a:xfrm>
          <a:off x="5778914" y="3142652"/>
          <a:ext cx="36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Thanking you.</a:t>
          </a:r>
        </a:p>
      </dsp:txBody>
      <dsp:txXfrm>
        <a:off x="5778914" y="3142652"/>
        <a:ext cx="3600000"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CCDC-901A-42EA-886D-0C8C10ADC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5E341-7870-43D6-B477-2609FC4B94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584D1-5507-4166-B6C5-B8F938D5A595}"/>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45B2392C-554D-46B4-8A14-FD66262F9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A234D-D979-414C-8694-B59DD94D3253}"/>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67545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4CBB-207A-4E4E-8589-478B2A191E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7B1D65-4287-44F3-B766-BC3DDE4DF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F208E-5D39-4B95-BFA6-F5E28956951D}"/>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C065B0B7-6815-4791-85C5-44320055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ACE25-648D-4AF2-AF38-5DC6052B445C}"/>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222584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2C088-5318-4AF0-A03E-BD08D3DBC4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AC0EA-7967-43B0-966C-24C25F515A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C183F-0215-405F-894A-393D3934B62A}"/>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EC2ADF94-3CFB-4D6F-AB45-B0D049EE3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CFF4A-2FB8-428E-B985-38ADBD152EA1}"/>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153206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4C86-75C1-4269-BD79-DEC73D36C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F206B-4BA8-4665-BB0B-4E0D8C5D8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85B67-064E-486E-A1E1-FA14D8F34414}"/>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D8757C34-2B93-474B-A7A8-7A88ABD1A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56364-5C95-4383-AE9A-A635BD89E70A}"/>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177166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BA16-26C2-41E1-ADDA-2E44A4B55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2CE2A-3632-423B-9AE2-6E3D4CB09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52460-830D-491E-94F6-E5612E942D1D}"/>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F8117E06-A098-49E0-9BD7-2F81666DD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5B9B7-F462-41AA-82AD-23C422FBE9F7}"/>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12283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6F0F-29D5-4D8E-BCD8-4BFDBFCD5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AC112B-4C8B-4C33-932E-97FD7AE465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DD1576-D4C0-4D29-933F-3C80DF1C0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796D7-7298-4C3E-B35B-F3A2F4268CD6}"/>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6" name="Footer Placeholder 5">
            <a:extLst>
              <a:ext uri="{FF2B5EF4-FFF2-40B4-BE49-F238E27FC236}">
                <a16:creationId xmlns:a16="http://schemas.microsoft.com/office/drawing/2014/main" id="{774A675E-20E2-4070-B449-B62BC91C1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09ACE-966D-4EC9-B724-7DB973EC4938}"/>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267330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6BF3-B06C-492A-B173-D094DBD71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ABEEF-2271-45B2-B440-D73B6DE7A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05440-F14D-476C-B2BE-B7DC3DF94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5E2BBA-84D1-4C11-B18E-8E167C854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7A11F-BB95-4B2E-BAB7-8E9C10A1C3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86AACD-1DA7-4EF2-B38B-19CDF83F2BFD}"/>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8" name="Footer Placeholder 7">
            <a:extLst>
              <a:ext uri="{FF2B5EF4-FFF2-40B4-BE49-F238E27FC236}">
                <a16:creationId xmlns:a16="http://schemas.microsoft.com/office/drawing/2014/main" id="{729967A1-11E1-4E9D-8887-8D4B76961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CA9D7A-613D-48CC-98E4-EDA43A1A0F71}"/>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257992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A094-1C96-4F2B-ABC5-5346B854F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7CE061-B71C-479F-91AD-108D4D0619A4}"/>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4" name="Footer Placeholder 3">
            <a:extLst>
              <a:ext uri="{FF2B5EF4-FFF2-40B4-BE49-F238E27FC236}">
                <a16:creationId xmlns:a16="http://schemas.microsoft.com/office/drawing/2014/main" id="{ED9A340D-08DB-48C4-99FA-923DE8DC5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CF8A9-AEDC-4324-B478-FBE233AB2BF5}"/>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405625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8D1-F3C2-40B1-9EC5-F69C49F5D9C7}"/>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3" name="Footer Placeholder 2">
            <a:extLst>
              <a:ext uri="{FF2B5EF4-FFF2-40B4-BE49-F238E27FC236}">
                <a16:creationId xmlns:a16="http://schemas.microsoft.com/office/drawing/2014/main" id="{79B89071-3975-4A43-9BB6-BF48A75D7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44BB5B-642F-4B17-9C6E-9D5924D373FE}"/>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94671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7D3E-E6F7-4438-BD6F-704A2C03C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4D994A-B22F-476E-8910-F4D9A02D7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29B0F-0C91-4AA5-8C66-7463C92D6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552FA-E68E-46C1-90C3-49453D602404}"/>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6" name="Footer Placeholder 5">
            <a:extLst>
              <a:ext uri="{FF2B5EF4-FFF2-40B4-BE49-F238E27FC236}">
                <a16:creationId xmlns:a16="http://schemas.microsoft.com/office/drawing/2014/main" id="{E7B51FCE-87A8-458A-9E33-D2312F39E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5D47E-E432-479B-BB3F-AC12D2078E03}"/>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29309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EA53-9A0A-446D-8820-117B133D8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3F9B5E-75A6-4AFB-AEC3-DACF10AB1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072CE-20D3-4B36-BC76-E7102055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62C11-1FC4-4C2A-BC3F-FC7218F32FB6}"/>
              </a:ext>
            </a:extLst>
          </p:cNvPr>
          <p:cNvSpPr>
            <a:spLocks noGrp="1"/>
          </p:cNvSpPr>
          <p:nvPr>
            <p:ph type="dt" sz="half" idx="10"/>
          </p:nvPr>
        </p:nvSpPr>
        <p:spPr/>
        <p:txBody>
          <a:bodyPr/>
          <a:lstStyle/>
          <a:p>
            <a:fld id="{F402844D-DF98-458C-A7E2-908FEB224878}" type="datetimeFigureOut">
              <a:rPr lang="en-US" smtClean="0"/>
              <a:t>7/30/2021</a:t>
            </a:fld>
            <a:endParaRPr lang="en-US"/>
          </a:p>
        </p:txBody>
      </p:sp>
      <p:sp>
        <p:nvSpPr>
          <p:cNvPr id="6" name="Footer Placeholder 5">
            <a:extLst>
              <a:ext uri="{FF2B5EF4-FFF2-40B4-BE49-F238E27FC236}">
                <a16:creationId xmlns:a16="http://schemas.microsoft.com/office/drawing/2014/main" id="{D329651A-940E-4AB1-99D1-3F0C282A4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6E768-D474-4E91-B24C-E0D0C774A207}"/>
              </a:ext>
            </a:extLst>
          </p:cNvPr>
          <p:cNvSpPr>
            <a:spLocks noGrp="1"/>
          </p:cNvSpPr>
          <p:nvPr>
            <p:ph type="sldNum" sz="quarter" idx="12"/>
          </p:nvPr>
        </p:nvSpPr>
        <p:spPr/>
        <p:txBody>
          <a:bodyPr/>
          <a:lstStyle/>
          <a:p>
            <a:fld id="{21E8D98A-6BAB-4188-9C5B-D9199495917A}" type="slidenum">
              <a:rPr lang="en-US" smtClean="0"/>
              <a:t>‹#›</a:t>
            </a:fld>
            <a:endParaRPr lang="en-US"/>
          </a:p>
        </p:txBody>
      </p:sp>
    </p:spTree>
    <p:extLst>
      <p:ext uri="{BB962C8B-B14F-4D97-AF65-F5344CB8AC3E}">
        <p14:creationId xmlns:p14="http://schemas.microsoft.com/office/powerpoint/2010/main" val="114005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FBB82E-8704-49EE-91D8-F4C12345C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5A061-C4B7-4302-90A1-7FD7B63BD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A46D4-D283-4F4F-B7B6-463EB66FE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844D-DF98-458C-A7E2-908FEB224878}" type="datetimeFigureOut">
              <a:rPr lang="en-US" smtClean="0"/>
              <a:t>7/30/2021</a:t>
            </a:fld>
            <a:endParaRPr lang="en-US"/>
          </a:p>
        </p:txBody>
      </p:sp>
      <p:sp>
        <p:nvSpPr>
          <p:cNvPr id="5" name="Footer Placeholder 4">
            <a:extLst>
              <a:ext uri="{FF2B5EF4-FFF2-40B4-BE49-F238E27FC236}">
                <a16:creationId xmlns:a16="http://schemas.microsoft.com/office/drawing/2014/main" id="{D179F5D4-4194-4C43-967A-AFA0AFB1B8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8AD6CA-2671-477E-AC85-4C4D0F7DA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8D98A-6BAB-4188-9C5B-D9199495917A}" type="slidenum">
              <a:rPr lang="en-US" smtClean="0"/>
              <a:t>‹#›</a:t>
            </a:fld>
            <a:endParaRPr lang="en-US"/>
          </a:p>
        </p:txBody>
      </p:sp>
    </p:spTree>
    <p:extLst>
      <p:ext uri="{BB962C8B-B14F-4D97-AF65-F5344CB8AC3E}">
        <p14:creationId xmlns:p14="http://schemas.microsoft.com/office/powerpoint/2010/main" val="194794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chwa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slideLayout" Target="../slideLayouts/slideLayout5.xml"/><Relationship Id="rId4" Type="http://schemas.openxmlformats.org/officeDocument/2006/relationships/video" Target="../media/media2.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98CE-34CF-41CA-B817-3BEA9280C2EA}"/>
              </a:ext>
            </a:extLst>
          </p:cNvPr>
          <p:cNvSpPr>
            <a:spLocks noGrp="1"/>
          </p:cNvSpPr>
          <p:nvPr>
            <p:ph type="title"/>
          </p:nvPr>
        </p:nvSpPr>
        <p:spPr>
          <a:xfrm>
            <a:off x="1136428" y="627564"/>
            <a:ext cx="7474172" cy="2256313"/>
          </a:xfrm>
        </p:spPr>
        <p:txBody>
          <a:bodyPr>
            <a:normAutofit/>
          </a:bodyPr>
          <a:lstStyle/>
          <a:p>
            <a:r>
              <a:rPr lang="en-US" sz="2000" b="1" u="sng" dirty="0"/>
              <a:t>Powerless </a:t>
            </a:r>
            <a:r>
              <a:rPr lang="en-US" sz="2000" b="1" u="sng" dirty="0" err="1"/>
              <a:t>Antisplash</a:t>
            </a:r>
            <a:r>
              <a:rPr lang="en-US" sz="2000" b="1" u="sng" dirty="0"/>
              <a:t> Auto Flush Water Saving Toilet Squats.</a:t>
            </a:r>
            <a:br>
              <a:rPr lang="en-US" sz="1800" b="1" dirty="0"/>
            </a:br>
            <a:br>
              <a:rPr lang="en-US" sz="1800" b="1" dirty="0"/>
            </a:br>
            <a:r>
              <a:rPr lang="en-US" sz="1800" b="1" dirty="0"/>
              <a:t>Pitch Deck</a:t>
            </a:r>
          </a:p>
        </p:txBody>
      </p:sp>
      <p:sp>
        <p:nvSpPr>
          <p:cNvPr id="9" name="Content Placeholder 8">
            <a:extLst>
              <a:ext uri="{FF2B5EF4-FFF2-40B4-BE49-F238E27FC236}">
                <a16:creationId xmlns:a16="http://schemas.microsoft.com/office/drawing/2014/main" id="{E47ABD34-B379-4A2F-8832-E975ABF1C8AD}"/>
              </a:ext>
            </a:extLst>
          </p:cNvPr>
          <p:cNvSpPr>
            <a:spLocks noGrp="1"/>
          </p:cNvSpPr>
          <p:nvPr>
            <p:ph idx="1"/>
          </p:nvPr>
        </p:nvSpPr>
        <p:spPr>
          <a:xfrm>
            <a:off x="1136429" y="2278173"/>
            <a:ext cx="6467867" cy="3450613"/>
          </a:xfrm>
        </p:spPr>
        <p:txBody>
          <a:bodyPr anchor="ctr">
            <a:normAutofit/>
          </a:bodyPr>
          <a:lstStyle/>
          <a:p>
            <a:pPr marL="0" indent="0">
              <a:buNone/>
            </a:pPr>
            <a:r>
              <a:rPr lang="en-US" sz="2400" dirty="0" err="1"/>
              <a:t>Mechwat</a:t>
            </a:r>
            <a:r>
              <a:rPr lang="en-US" sz="2400" dirty="0"/>
              <a:t> Technologies Pvt. Ltd.</a:t>
            </a:r>
          </a:p>
          <a:p>
            <a:pPr marL="0" indent="0">
              <a:buNone/>
            </a:pPr>
            <a:r>
              <a:rPr lang="en-US" sz="2400" dirty="0">
                <a:hlinkClick r:id="rId2"/>
              </a:rPr>
              <a:t>www.mechwat.com</a:t>
            </a:r>
            <a:endParaRPr lang="en-US" sz="2400" dirty="0"/>
          </a:p>
          <a:p>
            <a:pPr marL="0" indent="0">
              <a:buNone/>
            </a:pPr>
            <a:endParaRPr lang="en-US" sz="2400"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D6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9A5219EF-1A83-4832-9C82-90732977F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152389"/>
            <a:ext cx="1462088" cy="553222"/>
          </a:xfrm>
          <a:prstGeom prst="rect">
            <a:avLst/>
          </a:prstGeom>
        </p:spPr>
      </p:pic>
    </p:spTree>
    <p:extLst>
      <p:ext uri="{BB962C8B-B14F-4D97-AF65-F5344CB8AC3E}">
        <p14:creationId xmlns:p14="http://schemas.microsoft.com/office/powerpoint/2010/main" val="256288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776E-256F-4FC4-A2D4-AD3D968B5D41}"/>
              </a:ext>
            </a:extLst>
          </p:cNvPr>
          <p:cNvSpPr>
            <a:spLocks noGrp="1"/>
          </p:cNvSpPr>
          <p:nvPr>
            <p:ph type="title"/>
          </p:nvPr>
        </p:nvSpPr>
        <p:spPr>
          <a:xfrm>
            <a:off x="524741" y="620392"/>
            <a:ext cx="3808268" cy="5504688"/>
          </a:xfrm>
        </p:spPr>
        <p:txBody>
          <a:bodyPr>
            <a:normAutofit/>
          </a:bodyPr>
          <a:lstStyle/>
          <a:p>
            <a:r>
              <a:rPr lang="en-US" sz="6000" dirty="0">
                <a:solidFill>
                  <a:schemeClr val="accent5"/>
                </a:solidFill>
              </a:rPr>
              <a:t>Potential Outcomes</a:t>
            </a:r>
          </a:p>
        </p:txBody>
      </p:sp>
      <p:graphicFrame>
        <p:nvGraphicFramePr>
          <p:cNvPr id="5" name="Content Placeholder 2">
            <a:extLst>
              <a:ext uri="{FF2B5EF4-FFF2-40B4-BE49-F238E27FC236}">
                <a16:creationId xmlns:a16="http://schemas.microsoft.com/office/drawing/2014/main" id="{59D64970-B7E1-49D0-B17E-19CE7E3149FA}"/>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33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E889-A0CD-457B-8BC3-C74141FC5BC0}"/>
              </a:ext>
            </a:extLst>
          </p:cNvPr>
          <p:cNvSpPr>
            <a:spLocks noGrp="1"/>
          </p:cNvSpPr>
          <p:nvPr>
            <p:ph type="title"/>
          </p:nvPr>
        </p:nvSpPr>
        <p:spPr/>
        <p:txBody>
          <a:bodyPr/>
          <a:lstStyle/>
          <a:p>
            <a:r>
              <a:rPr lang="en-US" dirty="0"/>
              <a:t>Incubation Fund Requirement</a:t>
            </a:r>
          </a:p>
        </p:txBody>
      </p:sp>
      <p:graphicFrame>
        <p:nvGraphicFramePr>
          <p:cNvPr id="5" name="Content Placeholder 2">
            <a:extLst>
              <a:ext uri="{FF2B5EF4-FFF2-40B4-BE49-F238E27FC236}">
                <a16:creationId xmlns:a16="http://schemas.microsoft.com/office/drawing/2014/main" id="{52D62BFD-FCA7-405E-ABC2-7A47D4C09A3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40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AE74F16-CAB5-4DA4-87D9-FC7D19E9BDD4}"/>
              </a:ext>
            </a:extLst>
          </p:cNvPr>
          <p:cNvGraphicFramePr>
            <a:graphicFrameLocks noGrp="1"/>
          </p:cNvGraphicFramePr>
          <p:nvPr>
            <p:ph idx="1"/>
            <p:extLst>
              <p:ext uri="{D42A27DB-BD31-4B8C-83A1-F6EECF244321}">
                <p14:modId xmlns:p14="http://schemas.microsoft.com/office/powerpoint/2010/main" val="323861568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62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 luminous opened box among closed white square boxes">
            <a:extLst>
              <a:ext uri="{FF2B5EF4-FFF2-40B4-BE49-F238E27FC236}">
                <a16:creationId xmlns:a16="http://schemas.microsoft.com/office/drawing/2014/main" id="{885BA37C-37B4-4563-B416-0468A4E49AA5}"/>
              </a:ext>
            </a:extLst>
          </p:cNvPr>
          <p:cNvPicPr>
            <a:picLocks noChangeAspect="1"/>
          </p:cNvPicPr>
          <p:nvPr/>
        </p:nvPicPr>
        <p:blipFill rotWithShape="1">
          <a:blip r:embed="rId2"/>
          <a:srcRect t="21691" b="3309"/>
          <a:stretch/>
        </p:blipFill>
        <p:spPr>
          <a:xfrm>
            <a:off x="-3047" y="10"/>
            <a:ext cx="12191999" cy="6857990"/>
          </a:xfrm>
          <a:prstGeom prst="rect">
            <a:avLst/>
          </a:prstGeom>
        </p:spPr>
      </p:pic>
      <p:sp>
        <p:nvSpPr>
          <p:cNvPr id="2" name="Title 1">
            <a:extLst>
              <a:ext uri="{FF2B5EF4-FFF2-40B4-BE49-F238E27FC236}">
                <a16:creationId xmlns:a16="http://schemas.microsoft.com/office/drawing/2014/main" id="{C0C71132-15DC-4C46-84A0-0D9138EAACF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Challenge</a:t>
            </a:r>
          </a:p>
        </p:txBody>
      </p:sp>
      <p:sp>
        <p:nvSpPr>
          <p:cNvPr id="3" name="Subtitle 2">
            <a:extLst>
              <a:ext uri="{FF2B5EF4-FFF2-40B4-BE49-F238E27FC236}">
                <a16:creationId xmlns:a16="http://schemas.microsoft.com/office/drawing/2014/main" id="{7947406F-4DCE-492A-A6E6-3757EBD33F4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“Design of Squatting Toilet Seat &amp; Reduction  In Water Consumption In Public Toilets”</a:t>
            </a:r>
            <a:endParaRPr lang="en-US" dirty="0">
              <a:solidFill>
                <a:srgbClr val="FFFFFF"/>
              </a:solidFill>
            </a:endParaRPr>
          </a:p>
        </p:txBody>
      </p:sp>
    </p:spTree>
    <p:extLst>
      <p:ext uri="{BB962C8B-B14F-4D97-AF65-F5344CB8AC3E}">
        <p14:creationId xmlns:p14="http://schemas.microsoft.com/office/powerpoint/2010/main" val="351010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ADC8-91E1-4FCD-BE6C-EC16854F265D}"/>
              </a:ext>
            </a:extLst>
          </p:cNvPr>
          <p:cNvSpPr>
            <a:spLocks noGrp="1"/>
          </p:cNvSpPr>
          <p:nvPr>
            <p:ph type="title"/>
          </p:nvPr>
        </p:nvSpPr>
        <p:spPr>
          <a:xfrm>
            <a:off x="643467" y="1698171"/>
            <a:ext cx="3962061" cy="4516360"/>
          </a:xfrm>
        </p:spPr>
        <p:txBody>
          <a:bodyPr anchor="ctr">
            <a:normAutofit/>
          </a:bodyPr>
          <a:lstStyle/>
          <a:p>
            <a:r>
              <a:rPr lang="en-US" sz="3600"/>
              <a:t>Problem</a:t>
            </a:r>
          </a:p>
        </p:txBody>
      </p:sp>
      <p:graphicFrame>
        <p:nvGraphicFramePr>
          <p:cNvPr id="25" name="Content Placeholder 2">
            <a:extLst>
              <a:ext uri="{FF2B5EF4-FFF2-40B4-BE49-F238E27FC236}">
                <a16:creationId xmlns:a16="http://schemas.microsoft.com/office/drawing/2014/main" id="{4235E618-7038-4A49-A204-A3A08CE0A747}"/>
              </a:ext>
            </a:extLst>
          </p:cNvPr>
          <p:cNvGraphicFramePr>
            <a:graphicFrameLocks noGrp="1"/>
          </p:cNvGraphicFramePr>
          <p:nvPr>
            <p:ph idx="1"/>
            <p:extLst>
              <p:ext uri="{D42A27DB-BD31-4B8C-83A1-F6EECF244321}">
                <p14:modId xmlns:p14="http://schemas.microsoft.com/office/powerpoint/2010/main" val="4094191333"/>
              </p:ext>
            </p:extLst>
          </p:nvPr>
        </p:nvGraphicFramePr>
        <p:xfrm>
          <a:off x="5070475" y="1698625"/>
          <a:ext cx="6478588" cy="451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6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00AA63D7-DB2F-491E-AB08-943C607896E4}"/>
              </a:ext>
            </a:extLst>
          </p:cNvPr>
          <p:cNvPicPr>
            <a:picLocks noChangeAspect="1"/>
          </p:cNvPicPr>
          <p:nvPr/>
        </p:nvPicPr>
        <p:blipFill rotWithShape="1">
          <a:blip r:embed="rId2"/>
          <a:srcRect l="13286"/>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DD2678-1C9A-4FF0-982B-C9294B206085}"/>
              </a:ext>
            </a:extLst>
          </p:cNvPr>
          <p:cNvSpPr>
            <a:spLocks noGrp="1"/>
          </p:cNvSpPr>
          <p:nvPr>
            <p:ph type="title"/>
          </p:nvPr>
        </p:nvSpPr>
        <p:spPr>
          <a:xfrm>
            <a:off x="838200" y="365125"/>
            <a:ext cx="3822189" cy="1899912"/>
          </a:xfrm>
        </p:spPr>
        <p:txBody>
          <a:bodyPr>
            <a:normAutofit/>
          </a:bodyPr>
          <a:lstStyle/>
          <a:p>
            <a:r>
              <a:rPr lang="en-US" sz="4000"/>
              <a:t>Solution</a:t>
            </a:r>
          </a:p>
        </p:txBody>
      </p:sp>
      <p:sp>
        <p:nvSpPr>
          <p:cNvPr id="3" name="Content Placeholder 2">
            <a:extLst>
              <a:ext uri="{FF2B5EF4-FFF2-40B4-BE49-F238E27FC236}">
                <a16:creationId xmlns:a16="http://schemas.microsoft.com/office/drawing/2014/main" id="{81057973-E9CB-4097-AEE0-85BD13318517}"/>
              </a:ext>
            </a:extLst>
          </p:cNvPr>
          <p:cNvSpPr>
            <a:spLocks noGrp="1"/>
          </p:cNvSpPr>
          <p:nvPr>
            <p:ph idx="1"/>
          </p:nvPr>
        </p:nvSpPr>
        <p:spPr>
          <a:xfrm>
            <a:off x="838200" y="2434201"/>
            <a:ext cx="3822189" cy="3742762"/>
          </a:xfrm>
        </p:spPr>
        <p:txBody>
          <a:bodyPr>
            <a:normAutofit/>
          </a:bodyPr>
          <a:lstStyle/>
          <a:p>
            <a:pPr marL="0" indent="0" algn="just">
              <a:buNone/>
            </a:pPr>
            <a:r>
              <a:rPr lang="en-US" sz="2000" dirty="0"/>
              <a:t>To Develop the Economic &amp; Commercially Viable Non Electric Anti Splash Auto Flush Water Saving Squatting Toilet Seat for Indian WC/Western WC. Toilet Flushing system will be working on Negative Pressure System &amp; Vortex Fluid Dynamics So The Toilet Cleaning will be done by 800 ml water.</a:t>
            </a:r>
          </a:p>
        </p:txBody>
      </p:sp>
    </p:spTree>
    <p:extLst>
      <p:ext uri="{BB962C8B-B14F-4D97-AF65-F5344CB8AC3E}">
        <p14:creationId xmlns:p14="http://schemas.microsoft.com/office/powerpoint/2010/main" val="241058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E627B-186E-4CB4-9B0C-A3220C0AA4D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dirty="0">
                <a:solidFill>
                  <a:srgbClr val="FFFFFF"/>
                </a:solidFill>
                <a:latin typeface="+mj-lt"/>
                <a:ea typeface="+mj-ea"/>
                <a:cs typeface="+mj-cs"/>
              </a:rPr>
              <a:t>Powerless </a:t>
            </a:r>
            <a:r>
              <a:rPr lang="en-US" sz="2200" b="1" kern="1200" dirty="0" err="1">
                <a:solidFill>
                  <a:srgbClr val="FFFFFF"/>
                </a:solidFill>
                <a:latin typeface="+mj-lt"/>
                <a:ea typeface="+mj-ea"/>
                <a:cs typeface="+mj-cs"/>
              </a:rPr>
              <a:t>Antisplash</a:t>
            </a:r>
            <a:r>
              <a:rPr lang="en-US" sz="2200" b="1" kern="1200" dirty="0">
                <a:solidFill>
                  <a:srgbClr val="FFFFFF"/>
                </a:solidFill>
                <a:latin typeface="+mj-lt"/>
                <a:ea typeface="+mj-ea"/>
                <a:cs typeface="+mj-cs"/>
              </a:rPr>
              <a:t> Auto Flash Water Saving Toilet Operation-Western WC</a:t>
            </a:r>
          </a:p>
        </p:txBody>
      </p:sp>
      <p:pic>
        <p:nvPicPr>
          <p:cNvPr id="5" name="Content Placeholder 4" descr="A picture containing diagram&#10;&#10;Description automatically generated">
            <a:extLst>
              <a:ext uri="{FF2B5EF4-FFF2-40B4-BE49-F238E27FC236}">
                <a16:creationId xmlns:a16="http://schemas.microsoft.com/office/drawing/2014/main" id="{1761522D-3A6D-4D0B-9A28-9CFFE11A69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70" t="5315" r="4297" b="18226"/>
          <a:stretch/>
        </p:blipFill>
        <p:spPr>
          <a:xfrm>
            <a:off x="3392434" y="478302"/>
            <a:ext cx="8466631" cy="5795889"/>
          </a:xfrm>
          <a:prstGeom prst="rect">
            <a:avLst/>
          </a:prstGeom>
        </p:spPr>
      </p:pic>
    </p:spTree>
    <p:extLst>
      <p:ext uri="{BB962C8B-B14F-4D97-AF65-F5344CB8AC3E}">
        <p14:creationId xmlns:p14="http://schemas.microsoft.com/office/powerpoint/2010/main" val="313052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8048F-D312-41BF-9947-6BB8AA3E5894}"/>
              </a:ext>
            </a:extLst>
          </p:cNvPr>
          <p:cNvSpPr>
            <a:spLocks noGrp="1"/>
          </p:cNvSpPr>
          <p:nvPr>
            <p:ph type="title"/>
          </p:nvPr>
        </p:nvSpPr>
        <p:spPr>
          <a:xfrm>
            <a:off x="0" y="207436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dirty="0">
                <a:solidFill>
                  <a:srgbClr val="FFFFFF"/>
                </a:solidFill>
                <a:latin typeface="+mj-lt"/>
                <a:ea typeface="+mj-ea"/>
                <a:cs typeface="+mj-cs"/>
              </a:rPr>
              <a:t>Powerless Anti-splash Auto Flush Water Saving Toilet Operation- Indian WC</a:t>
            </a:r>
          </a:p>
        </p:txBody>
      </p:sp>
      <p:pic>
        <p:nvPicPr>
          <p:cNvPr id="5" name="Content Placeholder 4" descr="A picture containing text, dark&#10;&#10;Description automatically generated">
            <a:extLst>
              <a:ext uri="{FF2B5EF4-FFF2-40B4-BE49-F238E27FC236}">
                <a16:creationId xmlns:a16="http://schemas.microsoft.com/office/drawing/2014/main" id="{420A9FAD-7452-4E53-81C3-2C7EA9E65D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67" t="5315" r="3690" b="18797"/>
          <a:stretch/>
        </p:blipFill>
        <p:spPr>
          <a:xfrm>
            <a:off x="2955236" y="251791"/>
            <a:ext cx="9064486" cy="6246564"/>
          </a:xfrm>
          <a:prstGeom prst="rect">
            <a:avLst/>
          </a:prstGeom>
        </p:spPr>
      </p:pic>
    </p:spTree>
    <p:extLst>
      <p:ext uri="{BB962C8B-B14F-4D97-AF65-F5344CB8AC3E}">
        <p14:creationId xmlns:p14="http://schemas.microsoft.com/office/powerpoint/2010/main" val="82198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7740-81BB-4CD3-A51B-CB95DE3B02CC}"/>
              </a:ext>
            </a:extLst>
          </p:cNvPr>
          <p:cNvSpPr>
            <a:spLocks noGrp="1"/>
          </p:cNvSpPr>
          <p:nvPr>
            <p:ph type="title"/>
          </p:nvPr>
        </p:nvSpPr>
        <p:spPr/>
        <p:txBody>
          <a:bodyPr/>
          <a:lstStyle/>
          <a:p>
            <a:r>
              <a:rPr lang="en-US" dirty="0"/>
              <a:t>Prototype Animation</a:t>
            </a:r>
          </a:p>
        </p:txBody>
      </p:sp>
      <p:sp>
        <p:nvSpPr>
          <p:cNvPr id="3" name="Text Placeholder 2">
            <a:extLst>
              <a:ext uri="{FF2B5EF4-FFF2-40B4-BE49-F238E27FC236}">
                <a16:creationId xmlns:a16="http://schemas.microsoft.com/office/drawing/2014/main" id="{91A37183-348C-41E9-93CA-864BC482C0D9}"/>
              </a:ext>
            </a:extLst>
          </p:cNvPr>
          <p:cNvSpPr>
            <a:spLocks noGrp="1"/>
          </p:cNvSpPr>
          <p:nvPr>
            <p:ph type="body" idx="1"/>
          </p:nvPr>
        </p:nvSpPr>
        <p:spPr/>
        <p:txBody>
          <a:bodyPr/>
          <a:lstStyle/>
          <a:p>
            <a:r>
              <a:rPr lang="en-US" dirty="0"/>
              <a:t>Western WC</a:t>
            </a:r>
          </a:p>
        </p:txBody>
      </p:sp>
      <p:pic>
        <p:nvPicPr>
          <p:cNvPr id="7" name="Anti SPlash AutoFlush">
            <a:hlinkClick r:id="" action="ppaction://media"/>
            <a:extLst>
              <a:ext uri="{FF2B5EF4-FFF2-40B4-BE49-F238E27FC236}">
                <a16:creationId xmlns:a16="http://schemas.microsoft.com/office/drawing/2014/main" id="{750E67F7-AE2A-43CF-A4DC-9B2822AFE7AD}"/>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839788" y="2505075"/>
            <a:ext cx="5157787" cy="3684588"/>
          </a:xfrm>
        </p:spPr>
      </p:pic>
      <p:sp>
        <p:nvSpPr>
          <p:cNvPr id="5" name="Text Placeholder 4">
            <a:extLst>
              <a:ext uri="{FF2B5EF4-FFF2-40B4-BE49-F238E27FC236}">
                <a16:creationId xmlns:a16="http://schemas.microsoft.com/office/drawing/2014/main" id="{BFC8F22D-8FF6-4756-8FAE-5B8848979C23}"/>
              </a:ext>
            </a:extLst>
          </p:cNvPr>
          <p:cNvSpPr>
            <a:spLocks noGrp="1"/>
          </p:cNvSpPr>
          <p:nvPr>
            <p:ph type="body" sz="quarter" idx="3"/>
          </p:nvPr>
        </p:nvSpPr>
        <p:spPr/>
        <p:txBody>
          <a:bodyPr/>
          <a:lstStyle/>
          <a:p>
            <a:r>
              <a:rPr lang="en-US" dirty="0"/>
              <a:t>Indian WC</a:t>
            </a:r>
          </a:p>
        </p:txBody>
      </p:sp>
      <p:pic>
        <p:nvPicPr>
          <p:cNvPr id="8" name="updated-Flush IWC">
            <a:hlinkClick r:id="" action="ppaction://media"/>
            <a:extLst>
              <a:ext uri="{FF2B5EF4-FFF2-40B4-BE49-F238E27FC236}">
                <a16:creationId xmlns:a16="http://schemas.microsoft.com/office/drawing/2014/main" id="{7BBCDB42-2380-4F1A-B475-F1E105FE2E93}"/>
              </a:ext>
            </a:extLst>
          </p:cNvPr>
          <p:cNvPicPr>
            <a:picLocks noGrp="1" noChangeAspect="1"/>
          </p:cNvPicPr>
          <p:nvPr>
            <p:ph sz="quarter" idx="4"/>
            <a:videoFile r:link="rId4"/>
            <p:extLst>
              <p:ext uri="{DAA4B4D4-6D71-4841-9C94-3DE7FCFB9230}">
                <p14:media xmlns:p14="http://schemas.microsoft.com/office/powerpoint/2010/main" r:embed="rId3"/>
              </p:ext>
            </p:extLst>
          </p:nvPr>
        </p:nvPicPr>
        <p:blipFill>
          <a:blip r:embed="rId7"/>
          <a:stretch>
            <a:fillRect/>
          </a:stretch>
        </p:blipFill>
        <p:spPr>
          <a:xfrm>
            <a:off x="6172200" y="2505075"/>
            <a:ext cx="5183188" cy="3684588"/>
          </a:xfrm>
        </p:spPr>
      </p:pic>
    </p:spTree>
    <p:extLst>
      <p:ext uri="{BB962C8B-B14F-4D97-AF65-F5344CB8AC3E}">
        <p14:creationId xmlns:p14="http://schemas.microsoft.com/office/powerpoint/2010/main" val="866413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755A-D056-47A8-B857-862423E7B861}"/>
              </a:ext>
            </a:extLst>
          </p:cNvPr>
          <p:cNvSpPr>
            <a:spLocks noGrp="1"/>
          </p:cNvSpPr>
          <p:nvPr>
            <p:ph type="title"/>
          </p:nvPr>
        </p:nvSpPr>
        <p:spPr/>
        <p:txBody>
          <a:bodyPr>
            <a:normAutofit/>
          </a:bodyPr>
          <a:lstStyle/>
          <a:p>
            <a:r>
              <a:rPr lang="en-US" sz="2000" b="1" dirty="0"/>
              <a:t>Comparative Benefits of  This  Technology</a:t>
            </a:r>
            <a:endParaRPr lang="en-US" sz="2000" dirty="0"/>
          </a:p>
        </p:txBody>
      </p:sp>
      <p:sp>
        <p:nvSpPr>
          <p:cNvPr id="3" name="Text Placeholder 2">
            <a:extLst>
              <a:ext uri="{FF2B5EF4-FFF2-40B4-BE49-F238E27FC236}">
                <a16:creationId xmlns:a16="http://schemas.microsoft.com/office/drawing/2014/main" id="{7FB7BF1B-B0D6-46D8-B710-1B795AABD3CC}"/>
              </a:ext>
            </a:extLst>
          </p:cNvPr>
          <p:cNvSpPr>
            <a:spLocks noGrp="1"/>
          </p:cNvSpPr>
          <p:nvPr>
            <p:ph type="body" idx="1"/>
          </p:nvPr>
        </p:nvSpPr>
        <p:spPr/>
        <p:txBody>
          <a:bodyPr>
            <a:normAutofit/>
          </a:bodyPr>
          <a:lstStyle/>
          <a:p>
            <a:r>
              <a:rPr lang="en-US" sz="1800" dirty="0"/>
              <a:t>Powerless Anti Splash Auto Flush Water Saving Toilet</a:t>
            </a:r>
          </a:p>
        </p:txBody>
      </p:sp>
      <p:sp>
        <p:nvSpPr>
          <p:cNvPr id="4" name="Content Placeholder 3">
            <a:extLst>
              <a:ext uri="{FF2B5EF4-FFF2-40B4-BE49-F238E27FC236}">
                <a16:creationId xmlns:a16="http://schemas.microsoft.com/office/drawing/2014/main" id="{BCDD83F5-9544-4204-ACE1-2086F22CA6CB}"/>
              </a:ext>
            </a:extLst>
          </p:cNvPr>
          <p:cNvSpPr>
            <a:spLocks noGrp="1"/>
          </p:cNvSpPr>
          <p:nvPr>
            <p:ph sz="half" idx="2"/>
          </p:nvPr>
        </p:nvSpPr>
        <p:spPr/>
        <p:txBody>
          <a:bodyPr>
            <a:normAutofit fontScale="55000" lnSpcReduction="20000"/>
          </a:bodyPr>
          <a:lstStyle/>
          <a:p>
            <a:r>
              <a:rPr lang="en-US" dirty="0"/>
              <a:t>No Electric/No Power Storage/No Sensor</a:t>
            </a:r>
          </a:p>
          <a:p>
            <a:r>
              <a:rPr lang="en-US" dirty="0"/>
              <a:t>Powerless Auto Flush working on Hydraulic System[Ecofriendly]</a:t>
            </a:r>
          </a:p>
          <a:p>
            <a:r>
              <a:rPr lang="en-US" dirty="0"/>
              <a:t>Non Sticky nano coating CRC/Ceramic Squat Pan for water saving flush along with maintaining the hygiene standard</a:t>
            </a:r>
          </a:p>
          <a:p>
            <a:r>
              <a:rPr lang="en-US" dirty="0"/>
              <a:t>Low Flush system working vortex fluid dynamic </a:t>
            </a:r>
          </a:p>
          <a:p>
            <a:r>
              <a:rPr lang="en-US" dirty="0"/>
              <a:t>User-friendly</a:t>
            </a:r>
          </a:p>
          <a:p>
            <a:r>
              <a:rPr lang="en-US" dirty="0"/>
              <a:t>Applicable in remote location/Rural area</a:t>
            </a:r>
          </a:p>
          <a:p>
            <a:r>
              <a:rPr lang="en-US" dirty="0"/>
              <a:t>Low capital &amp; Operation cost</a:t>
            </a:r>
          </a:p>
          <a:p>
            <a:r>
              <a:rPr lang="en-US" dirty="0"/>
              <a:t>Anti Splash Toilet pan  to prevent from throwing bottle, </a:t>
            </a:r>
            <a:r>
              <a:rPr lang="en-US" dirty="0" err="1"/>
              <a:t>napkin,etc</a:t>
            </a:r>
            <a:endParaRPr lang="en-US" dirty="0"/>
          </a:p>
          <a:p>
            <a:r>
              <a:rPr lang="en-US" dirty="0"/>
              <a:t>Improve the health condition of  civic worker by curbing the maintenance task</a:t>
            </a:r>
          </a:p>
          <a:p>
            <a:pPr marL="0" indent="0">
              <a:buNone/>
            </a:pPr>
            <a:endParaRPr lang="en-US" dirty="0"/>
          </a:p>
        </p:txBody>
      </p:sp>
      <p:sp>
        <p:nvSpPr>
          <p:cNvPr id="5" name="Text Placeholder 4">
            <a:extLst>
              <a:ext uri="{FF2B5EF4-FFF2-40B4-BE49-F238E27FC236}">
                <a16:creationId xmlns:a16="http://schemas.microsoft.com/office/drawing/2014/main" id="{853B16F7-31FF-469F-8CB9-E30013D720AF}"/>
              </a:ext>
            </a:extLst>
          </p:cNvPr>
          <p:cNvSpPr>
            <a:spLocks noGrp="1"/>
          </p:cNvSpPr>
          <p:nvPr>
            <p:ph type="body" sz="quarter" idx="3"/>
          </p:nvPr>
        </p:nvSpPr>
        <p:spPr>
          <a:xfrm>
            <a:off x="6172200" y="1681163"/>
            <a:ext cx="5183188" cy="598211"/>
          </a:xfrm>
        </p:spPr>
        <p:txBody>
          <a:bodyPr>
            <a:normAutofit/>
          </a:bodyPr>
          <a:lstStyle/>
          <a:p>
            <a:r>
              <a:rPr lang="en-US" sz="1800" dirty="0"/>
              <a:t>Conventional Toilet/E-Toilet</a:t>
            </a:r>
          </a:p>
        </p:txBody>
      </p:sp>
      <p:sp>
        <p:nvSpPr>
          <p:cNvPr id="6" name="Content Placeholder 5">
            <a:extLst>
              <a:ext uri="{FF2B5EF4-FFF2-40B4-BE49-F238E27FC236}">
                <a16:creationId xmlns:a16="http://schemas.microsoft.com/office/drawing/2014/main" id="{36325D4B-B03E-4A09-BEA0-80CB2AA09AB2}"/>
              </a:ext>
            </a:extLst>
          </p:cNvPr>
          <p:cNvSpPr>
            <a:spLocks noGrp="1"/>
          </p:cNvSpPr>
          <p:nvPr>
            <p:ph sz="quarter" idx="4"/>
          </p:nvPr>
        </p:nvSpPr>
        <p:spPr/>
        <p:txBody>
          <a:bodyPr>
            <a:normAutofit fontScale="55000" lnSpcReduction="20000"/>
          </a:bodyPr>
          <a:lstStyle/>
          <a:p>
            <a:r>
              <a:rPr lang="en-US" dirty="0"/>
              <a:t>Electric/Power Base </a:t>
            </a:r>
          </a:p>
          <a:p>
            <a:r>
              <a:rPr lang="en-US" dirty="0"/>
              <a:t>Auto Flush working on sensor Base Technology</a:t>
            </a:r>
          </a:p>
          <a:p>
            <a:r>
              <a:rPr lang="en-US" dirty="0"/>
              <a:t>Conventional Steel /Ceramic Pan: Surface Clogging is major issue</a:t>
            </a:r>
          </a:p>
          <a:p>
            <a:r>
              <a:rPr lang="en-US" dirty="0"/>
              <a:t>Low flush toilet working on conventional Vacuum Toilet</a:t>
            </a:r>
          </a:p>
          <a:p>
            <a:r>
              <a:rPr lang="en-US" dirty="0"/>
              <a:t>Skilled /Knowledge Required</a:t>
            </a:r>
          </a:p>
          <a:p>
            <a:r>
              <a:rPr lang="en-US" dirty="0"/>
              <a:t>Further resources required for development</a:t>
            </a:r>
          </a:p>
          <a:p>
            <a:r>
              <a:rPr lang="en-US" dirty="0"/>
              <a:t>Operation &amp; Capital Cost is High</a:t>
            </a:r>
          </a:p>
          <a:p>
            <a:r>
              <a:rPr lang="en-US" dirty="0"/>
              <a:t>Major headache  to prevent the pan from throwing bottle, </a:t>
            </a:r>
            <a:r>
              <a:rPr lang="en-US" dirty="0" err="1"/>
              <a:t>napkin,etc</a:t>
            </a:r>
            <a:endParaRPr lang="en-US" dirty="0"/>
          </a:p>
          <a:p>
            <a:endParaRPr lang="en-US" dirty="0"/>
          </a:p>
        </p:txBody>
      </p:sp>
    </p:spTree>
    <p:extLst>
      <p:ext uri="{BB962C8B-B14F-4D97-AF65-F5344CB8AC3E}">
        <p14:creationId xmlns:p14="http://schemas.microsoft.com/office/powerpoint/2010/main" val="148133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FD93F-A271-4B45-B45C-2B09AC62EF8E}"/>
              </a:ext>
            </a:extLst>
          </p:cNvPr>
          <p:cNvSpPr>
            <a:spLocks noGrp="1"/>
          </p:cNvSpPr>
          <p:nvPr>
            <p:ph type="title"/>
          </p:nvPr>
        </p:nvSpPr>
        <p:spPr>
          <a:xfrm>
            <a:off x="764949" y="3499076"/>
            <a:ext cx="6053558" cy="2424774"/>
          </a:xfrm>
        </p:spPr>
        <p:txBody>
          <a:bodyPr>
            <a:normAutofit/>
          </a:bodyPr>
          <a:lstStyle/>
          <a:p>
            <a:r>
              <a:rPr lang="en-US" dirty="0">
                <a:solidFill>
                  <a:srgbClr val="FFFFFF"/>
                </a:solidFill>
              </a:rPr>
              <a:t>Market Opportunity For This Technology</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3B9BDE-4DF9-44B7-9955-00E8DE77ACC5}"/>
              </a:ext>
            </a:extLst>
          </p:cNvPr>
          <p:cNvSpPr>
            <a:spLocks noGrp="1"/>
          </p:cNvSpPr>
          <p:nvPr>
            <p:ph sz="half" idx="1"/>
          </p:nvPr>
        </p:nvSpPr>
        <p:spPr>
          <a:xfrm>
            <a:off x="4215161" y="356187"/>
            <a:ext cx="2878409" cy="1792281"/>
          </a:xfrm>
        </p:spPr>
        <p:txBody>
          <a:bodyPr anchor="ctr">
            <a:normAutofit fontScale="85000" lnSpcReduction="20000"/>
          </a:bodyPr>
          <a:lstStyle/>
          <a:p>
            <a:r>
              <a:rPr lang="en-US" sz="2000" dirty="0"/>
              <a:t>5400 Cr.  Market Opportunity in India.[Source: Toilet Board Coalition]</a:t>
            </a:r>
          </a:p>
          <a:p>
            <a:r>
              <a:rPr lang="en-US" sz="2000" dirty="0"/>
              <a:t>5.4 $ bn  Market  Opportunity in Global [Source: Toilet Board Coalition]</a:t>
            </a:r>
          </a:p>
          <a:p>
            <a:endParaRPr lang="en-US" sz="20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5B2A189-4D7D-49A9-883B-23BF1E2E2DCE}"/>
              </a:ext>
            </a:extLst>
          </p:cNvPr>
          <p:cNvSpPr>
            <a:spLocks noGrp="1"/>
          </p:cNvSpPr>
          <p:nvPr>
            <p:ph sz="half" idx="2"/>
          </p:nvPr>
        </p:nvSpPr>
        <p:spPr>
          <a:xfrm>
            <a:off x="8386139" y="2780961"/>
            <a:ext cx="3474621" cy="3142889"/>
          </a:xfrm>
        </p:spPr>
        <p:txBody>
          <a:bodyPr anchor="ctr">
            <a:normAutofit fontScale="85000" lnSpcReduction="20000"/>
          </a:bodyPr>
          <a:lstStyle/>
          <a:p>
            <a:r>
              <a:rPr lang="en-US" sz="2000" dirty="0"/>
              <a:t>Municipal Corporation</a:t>
            </a:r>
          </a:p>
          <a:p>
            <a:r>
              <a:rPr lang="en-US" sz="2000" dirty="0"/>
              <a:t>Railway Corporation</a:t>
            </a:r>
          </a:p>
          <a:p>
            <a:r>
              <a:rPr lang="en-US" sz="2000" dirty="0"/>
              <a:t>State Transport Corporation</a:t>
            </a:r>
          </a:p>
          <a:p>
            <a:r>
              <a:rPr lang="en-US" sz="2000" dirty="0"/>
              <a:t>Sports/Media/Cinema</a:t>
            </a:r>
          </a:p>
          <a:p>
            <a:r>
              <a:rPr lang="en-US" sz="2000" dirty="0"/>
              <a:t>Mines/Power and other industrial Sector</a:t>
            </a:r>
          </a:p>
          <a:p>
            <a:r>
              <a:rPr lang="en-US" sz="2000" dirty="0"/>
              <a:t>Defense Sector</a:t>
            </a:r>
          </a:p>
          <a:p>
            <a:r>
              <a:rPr lang="en-US" sz="2000" dirty="0"/>
              <a:t>Remote Location/Rural Area</a:t>
            </a:r>
          </a:p>
          <a:p>
            <a:r>
              <a:rPr lang="en-US" sz="2000" dirty="0"/>
              <a:t>Urban Development Project</a:t>
            </a:r>
          </a:p>
          <a:p>
            <a:endParaRPr lang="en-US" sz="2000" dirty="0"/>
          </a:p>
        </p:txBody>
      </p:sp>
    </p:spTree>
    <p:extLst>
      <p:ext uri="{BB962C8B-B14F-4D97-AF65-F5344CB8AC3E}">
        <p14:creationId xmlns:p14="http://schemas.microsoft.com/office/powerpoint/2010/main" val="1523414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620</Words>
  <Application>Microsoft Office PowerPoint</Application>
  <PresentationFormat>Widescreen</PresentationFormat>
  <Paragraphs>69</Paragraphs>
  <Slides>12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Powerless Antisplash Auto Flush Water Saving Toilet Squats.  Pitch Deck</vt:lpstr>
      <vt:lpstr>Challenge</vt:lpstr>
      <vt:lpstr>Problem</vt:lpstr>
      <vt:lpstr>Solution</vt:lpstr>
      <vt:lpstr>Powerless Antisplash Auto Flash Water Saving Toilet Operation-Western WC</vt:lpstr>
      <vt:lpstr>Powerless Anti-splash Auto Flush Water Saving Toilet Operation- Indian WC</vt:lpstr>
      <vt:lpstr>Prototype Animation</vt:lpstr>
      <vt:lpstr>Comparative Benefits of  This  Technology</vt:lpstr>
      <vt:lpstr>Market Opportunity For This Technology</vt:lpstr>
      <vt:lpstr>Potential Outcomes</vt:lpstr>
      <vt:lpstr>Incubation Fund Requirement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 Grand Water Saving Challenge  Design  a Smarter Indian Toilet and Help India Save Water</dc:title>
  <dc:creator>jani chetankumar</dc:creator>
  <cp:lastModifiedBy>admin</cp:lastModifiedBy>
  <cp:revision>5</cp:revision>
  <dcterms:created xsi:type="dcterms:W3CDTF">2021-07-15T16:19:26Z</dcterms:created>
  <dcterms:modified xsi:type="dcterms:W3CDTF">2021-07-30T07:41:47Z</dcterms:modified>
</cp:coreProperties>
</file>